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32918-0FD1-4935-9B08-57864E1B03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BCE0AC9-25FA-411B-ABDA-A2E6B6454B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83EDEA-2AB4-485C-ADCB-C4476E1C5407}"/>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A97E3E7E-0F71-49F9-8727-AAE631F602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ED7A0-97DA-4547-9FA1-927B049C913C}"/>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670190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F45B9-9AB1-4BE1-91F0-C0A2CD30A9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FC73B1-C008-4766-B075-E88552CFB3B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67F587-6640-4B6D-B4B7-9662026BBBE6}"/>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F60BA6E1-7F8D-4E4D-9422-9129E6C46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EBA6A5-7EBB-4186-AFB4-7A8BF1D41011}"/>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235684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07A0C-DCE8-4773-AF8A-557110B1B6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511C10-B476-4F1E-907A-C8AF7C2F46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CA4A4AA-065D-4243-905A-C8FC8953E1FF}"/>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AD79873F-29A7-49E6-976D-7BA9EE4CB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ED8366-2B75-4981-984A-9A9C136A0629}"/>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70871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8F558-2F5C-4716-85A9-C735FAB3E5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51B1DF-05AC-4C86-ABC1-3F002D7E51C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9F2264-5687-41D7-BB5C-9AB3E75554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50EDC0-2AD2-4155-B2EB-0E240B6C93B4}"/>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6" name="Footer Placeholder 5">
            <a:extLst>
              <a:ext uri="{FF2B5EF4-FFF2-40B4-BE49-F238E27FC236}">
                <a16:creationId xmlns:a16="http://schemas.microsoft.com/office/drawing/2014/main" id="{163AFCE6-0C16-4096-A5FC-CA9E0C2549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EB5A62-FF0F-4E3F-A6F8-96DF8DBD62F1}"/>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3064371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D81B3-3669-4412-A2C7-17E8414879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0B44FE-3994-4C83-9EE6-6D52EFD2AD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A3C189B-4DEC-45CD-8E16-E2CAF3F517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7C29ED-1C10-4063-A111-82A32A9319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4AA2C22-2281-4869-9554-181B8A92A8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22EEA6-15F4-4E0E-87B0-723F1FDC2B39}"/>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8" name="Footer Placeholder 7">
            <a:extLst>
              <a:ext uri="{FF2B5EF4-FFF2-40B4-BE49-F238E27FC236}">
                <a16:creationId xmlns:a16="http://schemas.microsoft.com/office/drawing/2014/main" id="{2758BBCA-C965-4C0D-8E3B-9387A280D6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F10D78-04DF-411B-80EA-A56C5D068B7C}"/>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589580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38B5C-FDA3-411B-876D-A40958A77B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9A6B65-8937-4C41-B958-0B79D24FA9D7}"/>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4" name="Footer Placeholder 3">
            <a:extLst>
              <a:ext uri="{FF2B5EF4-FFF2-40B4-BE49-F238E27FC236}">
                <a16:creationId xmlns:a16="http://schemas.microsoft.com/office/drawing/2014/main" id="{6BDD9173-5C51-4767-8239-73BCD882979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C1A501-CBF3-4C6F-8EDB-7781C0937B38}"/>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1304007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2080B9-24AE-4FC9-BFDE-3A3F1F8C1CF2}"/>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3" name="Footer Placeholder 2">
            <a:extLst>
              <a:ext uri="{FF2B5EF4-FFF2-40B4-BE49-F238E27FC236}">
                <a16:creationId xmlns:a16="http://schemas.microsoft.com/office/drawing/2014/main" id="{EA7E1C89-0589-471C-8EE3-E9CB08175C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10327C-05BA-4DA5-9C8C-90B4AEDF3E07}"/>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1243527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DF734-ECC9-4D45-BF5E-A1F8907139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7C85F14-8B47-419F-9AE6-341E197FAF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A77E8AD-9469-4A03-814D-FC60009CEC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83D65B7-ECBD-4CCD-AE57-07E92B5130C5}"/>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6" name="Footer Placeholder 5">
            <a:extLst>
              <a:ext uri="{FF2B5EF4-FFF2-40B4-BE49-F238E27FC236}">
                <a16:creationId xmlns:a16="http://schemas.microsoft.com/office/drawing/2014/main" id="{16F59FD0-605C-445F-BA94-384344032E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EB6262-3434-4937-8FBA-5372E02590A5}"/>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23951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3FBD-142B-437A-A341-F5FB2839DB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70A8E7-F2E6-4323-A924-703F748ED3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7AC416B-AE61-434B-B6EE-A3CA1DEA4D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88892D5-E343-4969-B335-84B0A5DB915F}"/>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6" name="Footer Placeholder 5">
            <a:extLst>
              <a:ext uri="{FF2B5EF4-FFF2-40B4-BE49-F238E27FC236}">
                <a16:creationId xmlns:a16="http://schemas.microsoft.com/office/drawing/2014/main" id="{FA4B243D-7472-4435-8B80-20A2E8EB15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F36882-F49D-462B-B56F-9829DE4435C6}"/>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33335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EBF71-B1FB-412B-9721-A0E8BE98DF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9E7C56-BC81-4DBD-B5E8-27AC8103AEA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1C6017-B73F-4F09-87D3-3CE3B0CECA0B}"/>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F0044CC6-2035-4B56-87FF-A9587CC6C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922E64-B18D-4D6E-A80A-113F69F85EC2}"/>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143235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39A3F-14CA-4D06-9B8E-90B0ABC3E1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07E024-5C7C-41F5-B730-3AE5E8105E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E0186B-B085-4C3D-8AAE-ABEECC93ADF9}"/>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B67F2E06-0EE0-445B-B628-A7D9D6AEFA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D7D490-5046-467A-A596-BC2F51B8B898}"/>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164447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2493E-D792-4DAB-A42B-0540B707FB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FC896A-3E88-4B69-A38E-B041AA4E13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162433-B267-4B96-92BA-6E41C71CFE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5FC95C94-EE89-4F92-8D43-8E3029CACA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4109E8-2A38-4891-B894-37DCB0A32C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7B9AA-4AF3-44EC-ABA0-BFC87C261F48}" type="slidenum">
              <a:rPr lang="en-GB" smtClean="0"/>
              <a:t>‹#›</a:t>
            </a:fld>
            <a:endParaRPr lang="en-GB"/>
          </a:p>
        </p:txBody>
      </p:sp>
    </p:spTree>
    <p:extLst>
      <p:ext uri="{BB962C8B-B14F-4D97-AF65-F5344CB8AC3E}">
        <p14:creationId xmlns:p14="http://schemas.microsoft.com/office/powerpoint/2010/main" val="2764978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mailto:head@peoversuperior.cheshire.sch.uk"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7814E8-3FF7-47A7-811B-C60A33905F42}"/>
              </a:ext>
            </a:extLst>
          </p:cNvPr>
          <p:cNvPicPr>
            <a:picLocks noChangeAspect="1"/>
          </p:cNvPicPr>
          <p:nvPr/>
        </p:nvPicPr>
        <p:blipFill rotWithShape="1">
          <a:blip r:embed="rId2"/>
          <a:srcRect l="15874" t="36505" r="37451" b="48479"/>
          <a:stretch/>
        </p:blipFill>
        <p:spPr>
          <a:xfrm>
            <a:off x="3203829" y="177367"/>
            <a:ext cx="4971496" cy="907712"/>
          </a:xfrm>
          <a:prstGeom prst="rect">
            <a:avLst/>
          </a:prstGeom>
        </p:spPr>
      </p:pic>
      <p:pic>
        <p:nvPicPr>
          <p:cNvPr id="1028" name="Picture 4" descr="Guirlande papier Bleu | Guirlande, Guirlande papier">
            <a:extLst>
              <a:ext uri="{FF2B5EF4-FFF2-40B4-BE49-F238E27FC236}">
                <a16:creationId xmlns:a16="http://schemas.microsoft.com/office/drawing/2014/main" id="{28A553FF-B63D-421D-9A0C-4F29E81A9C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96" t="30485" r="11591" b="46706"/>
          <a:stretch/>
        </p:blipFill>
        <p:spPr bwMode="auto">
          <a:xfrm>
            <a:off x="3860035" y="1953394"/>
            <a:ext cx="4043778" cy="103214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ver Superior Endowed Primary School">
            <a:extLst>
              <a:ext uri="{FF2B5EF4-FFF2-40B4-BE49-F238E27FC236}">
                <a16:creationId xmlns:a16="http://schemas.microsoft.com/office/drawing/2014/main" id="{1F68B166-8AA9-4E88-9ED2-1E2D25A813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3905" y="1066717"/>
            <a:ext cx="1376039" cy="120300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03E5297-D215-4B60-BB3A-BA83EAD2DB45}"/>
              </a:ext>
            </a:extLst>
          </p:cNvPr>
          <p:cNvSpPr txBox="1"/>
          <p:nvPr/>
        </p:nvSpPr>
        <p:spPr>
          <a:xfrm>
            <a:off x="4141693" y="3432534"/>
            <a:ext cx="3541059" cy="369332"/>
          </a:xfrm>
          <a:prstGeom prst="rect">
            <a:avLst/>
          </a:prstGeom>
          <a:solidFill>
            <a:schemeClr val="bg2">
              <a:lumMod val="25000"/>
            </a:schemeClr>
          </a:solidFill>
        </p:spPr>
        <p:txBody>
          <a:bodyPr wrap="square" rtlCol="0">
            <a:spAutoFit/>
          </a:bodyPr>
          <a:lstStyle/>
          <a:p>
            <a:pPr algn="ctr"/>
            <a:r>
              <a:rPr lang="en-GB" dirty="0">
                <a:solidFill>
                  <a:schemeClr val="bg1"/>
                </a:solidFill>
                <a:latin typeface="Comic Sans MS" panose="030F0702030302020204" pitchFamily="66" charset="0"/>
              </a:rPr>
              <a:t>  Mrs Munro – Sycamore Class</a:t>
            </a:r>
          </a:p>
        </p:txBody>
      </p:sp>
      <p:sp>
        <p:nvSpPr>
          <p:cNvPr id="7" name="TextBox 6">
            <a:extLst>
              <a:ext uri="{FF2B5EF4-FFF2-40B4-BE49-F238E27FC236}">
                <a16:creationId xmlns:a16="http://schemas.microsoft.com/office/drawing/2014/main" id="{FDAC45B3-47BA-488F-A931-11B63EA01718}"/>
              </a:ext>
            </a:extLst>
          </p:cNvPr>
          <p:cNvSpPr txBox="1"/>
          <p:nvPr/>
        </p:nvSpPr>
        <p:spPr>
          <a:xfrm>
            <a:off x="125506" y="4188356"/>
            <a:ext cx="3686239" cy="2492990"/>
          </a:xfrm>
          <a:prstGeom prst="rect">
            <a:avLst/>
          </a:prstGeom>
          <a:noFill/>
          <a:ln w="38100">
            <a:solidFill>
              <a:schemeClr val="tx1">
                <a:lumMod val="85000"/>
                <a:lumOff val="15000"/>
              </a:schemeClr>
            </a:solidFill>
            <a:prstDash val="lgDashDotDot"/>
          </a:ln>
        </p:spPr>
        <p:txBody>
          <a:bodyPr wrap="square" rtlCol="0">
            <a:spAutoFit/>
          </a:bodyPr>
          <a:lstStyle/>
          <a:p>
            <a:endParaRPr lang="en-GB" dirty="0"/>
          </a:p>
          <a:p>
            <a:endParaRPr lang="en-GB" dirty="0"/>
          </a:p>
          <a:p>
            <a:pPr algn="ctr"/>
            <a:r>
              <a:rPr lang="en-US" sz="1000" dirty="0">
                <a:latin typeface="Comic Sans MS" panose="030F0702030302020204" pitchFamily="66" charset="0"/>
              </a:rPr>
              <a:t>We ask that parents and </a:t>
            </a:r>
            <a:r>
              <a:rPr lang="en-US" sz="1000" dirty="0" err="1">
                <a:latin typeface="Comic Sans MS" panose="030F0702030302020204" pitchFamily="66" charset="0"/>
              </a:rPr>
              <a:t>carers</a:t>
            </a:r>
            <a:r>
              <a:rPr lang="en-US" sz="1000" dirty="0">
                <a:latin typeface="Comic Sans MS" panose="030F0702030302020204" pitchFamily="66" charset="0"/>
              </a:rPr>
              <a:t> contact class teachers as the first point of call for any questions, concerns, or updates relating to their child. This helps to ensure that any issues can be addressed promptly and consistently by the person who works most closely with your child</a:t>
            </a:r>
          </a:p>
          <a:p>
            <a:pPr algn="ctr"/>
            <a:r>
              <a:rPr lang="en-US" sz="1000" dirty="0">
                <a:latin typeface="Comic Sans MS" panose="030F0702030302020204" pitchFamily="66" charset="0"/>
              </a:rPr>
              <a:t> between the hours of 8am and 5:30pm</a:t>
            </a:r>
          </a:p>
          <a:p>
            <a:pPr algn="ctr"/>
            <a:endParaRPr lang="en-US" sz="1000" dirty="0">
              <a:latin typeface="Comic Sans MS" panose="030F0702030302020204" pitchFamily="66" charset="0"/>
            </a:endParaRPr>
          </a:p>
          <a:p>
            <a:pPr algn="ctr"/>
            <a:r>
              <a:rPr lang="en-US" sz="1000" b="1" dirty="0">
                <a:latin typeface="Comic Sans MS" panose="030F0702030302020204" pitchFamily="66" charset="0"/>
              </a:rPr>
              <a:t>You can contact me directly via email </a:t>
            </a:r>
            <a:r>
              <a:rPr lang="en-US" sz="1000" b="1" dirty="0">
                <a:latin typeface="Comic Sans MS" panose="030F0702030302020204" pitchFamily="66" charset="0"/>
                <a:hlinkClick r:id="rId5"/>
              </a:rPr>
              <a:t>head@peoversuperior.cheshire.sch.uk</a:t>
            </a:r>
            <a:r>
              <a:rPr lang="en-US" sz="1000" b="1" dirty="0">
                <a:latin typeface="Comic Sans MS" panose="030F0702030302020204" pitchFamily="66" charset="0"/>
              </a:rPr>
              <a:t> </a:t>
            </a:r>
            <a:r>
              <a:rPr lang="en-US" sz="1000" dirty="0">
                <a:latin typeface="Comic Sans MS" panose="030F0702030302020204" pitchFamily="66" charset="0"/>
              </a:rPr>
              <a:t>or, if you would prefer to arrange a meeting, bookings can be made through Janet by emailing </a:t>
            </a:r>
            <a:r>
              <a:rPr lang="en-US" sz="1000" b="1" dirty="0">
                <a:latin typeface="Comic Sans MS" panose="030F0702030302020204" pitchFamily="66" charset="0"/>
              </a:rPr>
              <a:t>admin@peoversuperior.cheshire.sch.uk</a:t>
            </a:r>
            <a:r>
              <a:rPr lang="en-US" sz="1000" dirty="0">
                <a:latin typeface="Comic Sans MS" panose="030F0702030302020204" pitchFamily="66" charset="0"/>
              </a:rPr>
              <a:t>.</a:t>
            </a:r>
          </a:p>
        </p:txBody>
      </p:sp>
      <p:sp>
        <p:nvSpPr>
          <p:cNvPr id="10" name="TextBox 9">
            <a:extLst>
              <a:ext uri="{FF2B5EF4-FFF2-40B4-BE49-F238E27FC236}">
                <a16:creationId xmlns:a16="http://schemas.microsoft.com/office/drawing/2014/main" id="{F72C8226-F471-4EBA-B00F-1E1B33535B78}"/>
              </a:ext>
            </a:extLst>
          </p:cNvPr>
          <p:cNvSpPr txBox="1"/>
          <p:nvPr/>
        </p:nvSpPr>
        <p:spPr>
          <a:xfrm>
            <a:off x="605160" y="4363852"/>
            <a:ext cx="2681056"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Contact Information</a:t>
            </a:r>
          </a:p>
        </p:txBody>
      </p:sp>
      <p:sp>
        <p:nvSpPr>
          <p:cNvPr id="11" name="TextBox 10">
            <a:extLst>
              <a:ext uri="{FF2B5EF4-FFF2-40B4-BE49-F238E27FC236}">
                <a16:creationId xmlns:a16="http://schemas.microsoft.com/office/drawing/2014/main" id="{DB035F54-6C6B-4AFC-BEE6-E509B078064C}"/>
              </a:ext>
            </a:extLst>
          </p:cNvPr>
          <p:cNvSpPr txBox="1"/>
          <p:nvPr/>
        </p:nvSpPr>
        <p:spPr>
          <a:xfrm>
            <a:off x="125507" y="1276598"/>
            <a:ext cx="3686238" cy="2585323"/>
          </a:xfrm>
          <a:prstGeom prst="rect">
            <a:avLst/>
          </a:prstGeom>
          <a:noFill/>
          <a:ln w="38100">
            <a:solidFill>
              <a:schemeClr val="tx1">
                <a:lumMod val="85000"/>
                <a:lumOff val="15000"/>
              </a:schemeClr>
            </a:solidFill>
            <a:prstDash val="lgDashDotDot"/>
          </a:ln>
        </p:spPr>
        <p:txBody>
          <a:bodyPr wrap="square" rtlCol="0">
            <a:spAutoFit/>
          </a:bodyPr>
          <a:lstStyle/>
          <a:p>
            <a:endParaRPr lang="en-GB" dirty="0"/>
          </a:p>
          <a:p>
            <a:endParaRPr lang="en-GB" dirty="0"/>
          </a:p>
          <a:p>
            <a:endParaRPr lang="en-US" sz="1400" dirty="0">
              <a:latin typeface="Comic Sans MS" panose="030F0702030302020204" pitchFamily="66" charset="0"/>
            </a:endParaRPr>
          </a:p>
          <a:p>
            <a:pPr algn="ctr"/>
            <a:r>
              <a:rPr lang="en-US" sz="1200" dirty="0">
                <a:latin typeface="Comic Sans MS" panose="030F0702030302020204" pitchFamily="66" charset="0"/>
              </a:rPr>
              <a:t>W</a:t>
            </a:r>
            <a:r>
              <a:rPr lang="en-GB" sz="1200" dirty="0" err="1">
                <a:latin typeface="Comic Sans MS" panose="030F0702030302020204" pitchFamily="66" charset="0"/>
              </a:rPr>
              <a:t>elcome</a:t>
            </a:r>
            <a:r>
              <a:rPr lang="en-GB" sz="1200" dirty="0">
                <a:latin typeface="Comic Sans MS" panose="030F0702030302020204" pitchFamily="66" charset="0"/>
              </a:rPr>
              <a:t> to Chestnut Class!</a:t>
            </a:r>
          </a:p>
          <a:p>
            <a:pPr algn="ctr"/>
            <a:r>
              <a:rPr lang="en-US" sz="1000" dirty="0">
                <a:latin typeface="Comic Sans MS" panose="030F0702030302020204" pitchFamily="66" charset="0"/>
              </a:rPr>
              <a:t>I’m so excited to welcome you all to our new class and to the start of a fantastic year ahead! We have lots of exciting learning, challenges, and opportunities planned, and I can’t wait to get to know each and every one of you. This year, we’ll be working together to build a positive, supportive classroom where everyone feels valued, confident, and ready to do their best. I’m really looking forward to the journey we’ll share together—let’s make it a great year!</a:t>
            </a:r>
          </a:p>
          <a:p>
            <a:pPr algn="ctr"/>
            <a:endParaRPr lang="en-GB" sz="1000" dirty="0">
              <a:latin typeface="Comic Sans MS" panose="030F0702030302020204" pitchFamily="66" charset="0"/>
            </a:endParaRPr>
          </a:p>
        </p:txBody>
      </p:sp>
      <p:sp>
        <p:nvSpPr>
          <p:cNvPr id="12" name="TextBox 11">
            <a:extLst>
              <a:ext uri="{FF2B5EF4-FFF2-40B4-BE49-F238E27FC236}">
                <a16:creationId xmlns:a16="http://schemas.microsoft.com/office/drawing/2014/main" id="{C9C437CD-44B4-44E2-80BD-DDC486E2F6DE}"/>
              </a:ext>
            </a:extLst>
          </p:cNvPr>
          <p:cNvSpPr txBox="1"/>
          <p:nvPr/>
        </p:nvSpPr>
        <p:spPr>
          <a:xfrm>
            <a:off x="692458" y="1406612"/>
            <a:ext cx="2681056" cy="523220"/>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sz="2800" dirty="0">
                <a:solidFill>
                  <a:schemeClr val="bg1"/>
                </a:solidFill>
                <a:latin typeface="Comic Sans MS" panose="030F0702030302020204" pitchFamily="66" charset="0"/>
              </a:rPr>
              <a:t>Welcome</a:t>
            </a:r>
          </a:p>
        </p:txBody>
      </p:sp>
      <p:sp>
        <p:nvSpPr>
          <p:cNvPr id="13" name="TextBox 12">
            <a:extLst>
              <a:ext uri="{FF2B5EF4-FFF2-40B4-BE49-F238E27FC236}">
                <a16:creationId xmlns:a16="http://schemas.microsoft.com/office/drawing/2014/main" id="{5EDC0170-A4F3-4AD6-9369-1B3F96A3C6DA}"/>
              </a:ext>
            </a:extLst>
          </p:cNvPr>
          <p:cNvSpPr txBox="1"/>
          <p:nvPr/>
        </p:nvSpPr>
        <p:spPr>
          <a:xfrm>
            <a:off x="8126026" y="311656"/>
            <a:ext cx="3867705" cy="3016210"/>
          </a:xfrm>
          <a:prstGeom prst="rect">
            <a:avLst/>
          </a:prstGeom>
          <a:noFill/>
          <a:ln w="38100">
            <a:solidFill>
              <a:schemeClr val="tx1">
                <a:lumMod val="85000"/>
                <a:lumOff val="15000"/>
              </a:schemeClr>
            </a:solidFill>
            <a:prstDash val="lgDashDotDot"/>
          </a:ln>
        </p:spPr>
        <p:txBody>
          <a:bodyPr wrap="square" lIns="91440" tIns="45720" rIns="91440" bIns="45720" rtlCol="0" anchor="t">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Outside of the classroom, I love spending time with my family and our little dog, Mimi. We enjoy going on day trips, holidays, and exploring new places together. Since September 2024, I’ve taken up daily running and have even completed several 10k events around Cheshire. I also enjoy swimming, reading, and going on bike rides—anything that gets me moving or lets me unwind with a good book!</a:t>
            </a: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GB" sz="1000" dirty="0">
              <a:latin typeface="Comic Sans MS" panose="030F0702030302020204" pitchFamily="66" charset="0"/>
            </a:endParaRPr>
          </a:p>
        </p:txBody>
      </p:sp>
      <p:sp>
        <p:nvSpPr>
          <p:cNvPr id="14" name="TextBox 13">
            <a:extLst>
              <a:ext uri="{FF2B5EF4-FFF2-40B4-BE49-F238E27FC236}">
                <a16:creationId xmlns:a16="http://schemas.microsoft.com/office/drawing/2014/main" id="{1AE7001D-8798-4690-8EE9-69AF83E31591}"/>
              </a:ext>
            </a:extLst>
          </p:cNvPr>
          <p:cNvSpPr txBox="1"/>
          <p:nvPr/>
        </p:nvSpPr>
        <p:spPr>
          <a:xfrm>
            <a:off x="8534398" y="446557"/>
            <a:ext cx="2974019"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Hobbies and Interests…</a:t>
            </a:r>
          </a:p>
        </p:txBody>
      </p:sp>
      <p:sp>
        <p:nvSpPr>
          <p:cNvPr id="15" name="TextBox 14">
            <a:extLst>
              <a:ext uri="{FF2B5EF4-FFF2-40B4-BE49-F238E27FC236}">
                <a16:creationId xmlns:a16="http://schemas.microsoft.com/office/drawing/2014/main" id="{588378EE-3FA8-43CE-9CF3-F75BA3360533}"/>
              </a:ext>
            </a:extLst>
          </p:cNvPr>
          <p:cNvSpPr txBox="1"/>
          <p:nvPr/>
        </p:nvSpPr>
        <p:spPr>
          <a:xfrm>
            <a:off x="8012699" y="3724526"/>
            <a:ext cx="3981032" cy="2862322"/>
          </a:xfrm>
          <a:prstGeom prst="rect">
            <a:avLst/>
          </a:prstGeom>
          <a:noFill/>
          <a:ln w="38100">
            <a:solidFill>
              <a:schemeClr val="tx1">
                <a:lumMod val="85000"/>
                <a:lumOff val="15000"/>
              </a:schemeClr>
            </a:solidFill>
            <a:prstDash val="lgDashDotDot"/>
          </a:ln>
        </p:spPr>
        <p:txBody>
          <a:bodyPr wrap="square" rtlCol="0">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As many of the children at Peover already know, I'm a Headteacher who just loves to read! My office is full of wonderful children's books, and I always enjoy sharing them with others. One of my all-time </a:t>
            </a:r>
            <a:r>
              <a:rPr lang="en-US" sz="1000" dirty="0" err="1">
                <a:latin typeface="Comic Sans MS" panose="030F0702030302020204" pitchFamily="66" charset="0"/>
              </a:rPr>
              <a:t>favourites</a:t>
            </a:r>
            <a:r>
              <a:rPr lang="en-US" sz="1000" dirty="0">
                <a:latin typeface="Comic Sans MS" panose="030F0702030302020204" pitchFamily="66" charset="0"/>
              </a:rPr>
              <a:t> is Harry Potter—I never get tired of the magic, adventure, and friendship in those stories. Children are ALWAYS welcome to pop into my office, have a browse through the book selection, and borrow one to enjoy at home or during quiet reading time.</a:t>
            </a: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GB" sz="1000" dirty="0">
              <a:latin typeface="Comic Sans MS" panose="030F0702030302020204" pitchFamily="66" charset="0"/>
            </a:endParaRPr>
          </a:p>
        </p:txBody>
      </p:sp>
      <p:sp>
        <p:nvSpPr>
          <p:cNvPr id="16" name="TextBox 15">
            <a:extLst>
              <a:ext uri="{FF2B5EF4-FFF2-40B4-BE49-F238E27FC236}">
                <a16:creationId xmlns:a16="http://schemas.microsoft.com/office/drawing/2014/main" id="{75B3B849-941A-4FA6-9B59-ECC37AEAE6B7}"/>
              </a:ext>
            </a:extLst>
          </p:cNvPr>
          <p:cNvSpPr txBox="1"/>
          <p:nvPr/>
        </p:nvSpPr>
        <p:spPr>
          <a:xfrm>
            <a:off x="8425688" y="3891263"/>
            <a:ext cx="3191437" cy="646331"/>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My Favourite </a:t>
            </a:r>
          </a:p>
          <a:p>
            <a:pPr algn="ctr"/>
            <a:r>
              <a:rPr lang="en-GB" dirty="0">
                <a:solidFill>
                  <a:schemeClr val="bg1"/>
                </a:solidFill>
                <a:latin typeface="Comic Sans MS" panose="030F0702030302020204" pitchFamily="66" charset="0"/>
              </a:rPr>
              <a:t>children’s book and why…</a:t>
            </a:r>
          </a:p>
        </p:txBody>
      </p:sp>
      <p:pic>
        <p:nvPicPr>
          <p:cNvPr id="9" name="Picture 8">
            <a:extLst>
              <a:ext uri="{FF2B5EF4-FFF2-40B4-BE49-F238E27FC236}">
                <a16:creationId xmlns:a16="http://schemas.microsoft.com/office/drawing/2014/main" id="{35C7D7E2-51A1-4B54-ACC5-3EFDCE110F2A}"/>
              </a:ext>
            </a:extLst>
          </p:cNvPr>
          <p:cNvPicPr>
            <a:picLocks noChangeAspect="1"/>
          </p:cNvPicPr>
          <p:nvPr/>
        </p:nvPicPr>
        <p:blipFill>
          <a:blip r:embed="rId6"/>
          <a:stretch>
            <a:fillRect/>
          </a:stretch>
        </p:blipFill>
        <p:spPr>
          <a:xfrm>
            <a:off x="4791607" y="3960670"/>
            <a:ext cx="2241230" cy="2719963"/>
          </a:xfrm>
          <a:prstGeom prst="rect">
            <a:avLst/>
          </a:prstGeom>
        </p:spPr>
      </p:pic>
    </p:spTree>
    <p:extLst>
      <p:ext uri="{BB962C8B-B14F-4D97-AF65-F5344CB8AC3E}">
        <p14:creationId xmlns:p14="http://schemas.microsoft.com/office/powerpoint/2010/main" val="409276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Guirlande papier Bleu | Guirlande, Guirlande papier">
            <a:extLst>
              <a:ext uri="{FF2B5EF4-FFF2-40B4-BE49-F238E27FC236}">
                <a16:creationId xmlns:a16="http://schemas.microsoft.com/office/drawing/2014/main" id="{28A553FF-B63D-421D-9A0C-4F29E81A9C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96" t="30485" r="11591" b="46706"/>
          <a:stretch/>
        </p:blipFill>
        <p:spPr bwMode="auto">
          <a:xfrm>
            <a:off x="3845859" y="1996368"/>
            <a:ext cx="4247346" cy="90819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ver Superior Endowed Primary School">
            <a:extLst>
              <a:ext uri="{FF2B5EF4-FFF2-40B4-BE49-F238E27FC236}">
                <a16:creationId xmlns:a16="http://schemas.microsoft.com/office/drawing/2014/main" id="{1F68B166-8AA9-4E88-9ED2-1E2D25A813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7980" y="1123048"/>
            <a:ext cx="1376039" cy="12030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E8B17A-CD31-4472-918F-A348355D67C0}"/>
              </a:ext>
            </a:extLst>
          </p:cNvPr>
          <p:cNvSpPr txBox="1"/>
          <p:nvPr/>
        </p:nvSpPr>
        <p:spPr>
          <a:xfrm>
            <a:off x="3618998" y="3046744"/>
            <a:ext cx="4737049" cy="3677930"/>
          </a:xfrm>
          <a:prstGeom prst="rect">
            <a:avLst/>
          </a:prstGeom>
          <a:noFill/>
          <a:ln w="38100">
            <a:solidFill>
              <a:schemeClr val="tx2">
                <a:lumMod val="7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At Peover Superior, we are committed to</a:t>
            </a:r>
          </a:p>
          <a:p>
            <a:pPr algn="ctr"/>
            <a:r>
              <a:rPr lang="en-US" sz="1000" dirty="0">
                <a:latin typeface="Comic Sans MS" panose="030F0702030302020204" pitchFamily="66" charset="0"/>
              </a:rPr>
              <a:t>ensuring every child receives an excellent education, and</a:t>
            </a:r>
          </a:p>
          <a:p>
            <a:pPr algn="ctr"/>
            <a:r>
              <a:rPr lang="en-US" sz="1000" dirty="0">
                <a:latin typeface="Comic Sans MS" panose="030F0702030302020204" pitchFamily="66" charset="0"/>
              </a:rPr>
              <a:t>consistent attendance is fundamental to achieving this. Regular attendance directly supports academic progress, fosters crucial social and emotional development, and cultivates positive learning habits. By working together – pupils, parents, and staff – to achieve our attendance target of 96%, we create a stable and supportive learning environment that promotes uninterrupted learning, strengthens relationships, and enhances each child's sense of belonging within our school community.</a:t>
            </a: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F</a:t>
            </a:r>
            <a:r>
              <a:rPr lang="en-US" sz="1100" dirty="0">
                <a:latin typeface="Comic Sans MS" panose="030F0702030302020204" pitchFamily="66" charset="0"/>
              </a:rPr>
              <a:t>rom September, our gates will open each morning at 8;45am and will close at 8:55am to ensure that ALL children are in their classrooms and at their desks to start learning at 9am – Every minute counts!</a:t>
            </a:r>
            <a:endParaRPr lang="en-GB" sz="1100" dirty="0">
              <a:latin typeface="Comic Sans MS" panose="030F0702030302020204" pitchFamily="66" charset="0"/>
            </a:endParaRPr>
          </a:p>
        </p:txBody>
      </p:sp>
      <p:sp>
        <p:nvSpPr>
          <p:cNvPr id="7" name="TextBox 6">
            <a:extLst>
              <a:ext uri="{FF2B5EF4-FFF2-40B4-BE49-F238E27FC236}">
                <a16:creationId xmlns:a16="http://schemas.microsoft.com/office/drawing/2014/main" id="{FDAC45B3-47BA-488F-A931-11B63EA01718}"/>
              </a:ext>
            </a:extLst>
          </p:cNvPr>
          <p:cNvSpPr txBox="1"/>
          <p:nvPr/>
        </p:nvSpPr>
        <p:spPr>
          <a:xfrm>
            <a:off x="232299" y="4569983"/>
            <a:ext cx="3219114" cy="2092881"/>
          </a:xfrm>
          <a:prstGeom prst="rect">
            <a:avLst/>
          </a:prstGeom>
          <a:noFill/>
          <a:ln w="38100">
            <a:solidFill>
              <a:schemeClr val="tx1">
                <a:lumMod val="85000"/>
                <a:lumOff val="1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PE days for our class will be on Tuesday </a:t>
            </a:r>
            <a:r>
              <a:rPr lang="en-US" sz="1000">
                <a:latin typeface="Comic Sans MS" panose="030F0702030302020204" pitchFamily="66" charset="0"/>
              </a:rPr>
              <a:t>and Thursday. </a:t>
            </a:r>
            <a:r>
              <a:rPr lang="en-US" sz="1000" dirty="0">
                <a:latin typeface="Comic Sans MS" panose="030F0702030302020204" pitchFamily="66" charset="0"/>
              </a:rPr>
              <a:t>Children are required to come to school wearing their full Peover PE kit in school </a:t>
            </a:r>
            <a:r>
              <a:rPr lang="en-US" sz="1000" dirty="0" err="1">
                <a:latin typeface="Comic Sans MS" panose="030F0702030302020204" pitchFamily="66" charset="0"/>
              </a:rPr>
              <a:t>colours</a:t>
            </a:r>
            <a:r>
              <a:rPr lang="en-US" sz="1000" dirty="0">
                <a:latin typeface="Comic Sans MS" panose="030F0702030302020204" pitchFamily="66" charset="0"/>
              </a:rPr>
              <a:t> </a:t>
            </a:r>
            <a:r>
              <a:rPr lang="en-US" sz="1000" b="1" dirty="0">
                <a:latin typeface="Comic Sans MS" panose="030F0702030302020204" pitchFamily="66" charset="0"/>
              </a:rPr>
              <a:t>only</a:t>
            </a:r>
            <a:r>
              <a:rPr lang="en-US" sz="1000" dirty="0">
                <a:latin typeface="Comic Sans MS" panose="030F0702030302020204" pitchFamily="66" charset="0"/>
              </a:rPr>
              <a:t>—this means no branded sports logos or non-uniform items. Wearing the correct kit ensures children are safe, comfortable, and ready to take part in all PE activities while continuing to represent our school with pride.</a:t>
            </a:r>
          </a:p>
        </p:txBody>
      </p:sp>
      <p:sp>
        <p:nvSpPr>
          <p:cNvPr id="10" name="TextBox 9">
            <a:extLst>
              <a:ext uri="{FF2B5EF4-FFF2-40B4-BE49-F238E27FC236}">
                <a16:creationId xmlns:a16="http://schemas.microsoft.com/office/drawing/2014/main" id="{F72C8226-F471-4EBA-B00F-1E1B33535B78}"/>
              </a:ext>
            </a:extLst>
          </p:cNvPr>
          <p:cNvSpPr txBox="1"/>
          <p:nvPr/>
        </p:nvSpPr>
        <p:spPr>
          <a:xfrm>
            <a:off x="605160" y="4842946"/>
            <a:ext cx="2514558"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PE Days</a:t>
            </a:r>
          </a:p>
        </p:txBody>
      </p:sp>
      <p:sp>
        <p:nvSpPr>
          <p:cNvPr id="11" name="TextBox 10">
            <a:extLst>
              <a:ext uri="{FF2B5EF4-FFF2-40B4-BE49-F238E27FC236}">
                <a16:creationId xmlns:a16="http://schemas.microsoft.com/office/drawing/2014/main" id="{DB035F54-6C6B-4AFC-BEE6-E509B078064C}"/>
              </a:ext>
            </a:extLst>
          </p:cNvPr>
          <p:cNvSpPr txBox="1"/>
          <p:nvPr/>
        </p:nvSpPr>
        <p:spPr>
          <a:xfrm>
            <a:off x="232299" y="1276598"/>
            <a:ext cx="3219113" cy="3016210"/>
          </a:xfrm>
          <a:prstGeom prst="rect">
            <a:avLst/>
          </a:prstGeom>
          <a:noFill/>
          <a:ln w="38100">
            <a:solidFill>
              <a:schemeClr val="tx1">
                <a:lumMod val="85000"/>
                <a:lumOff val="1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As a school, we have high expectations for behaviour and expect all of our children to show kindness, respect, and responsibility in all they do. To support this, we will be introducing </a:t>
            </a:r>
            <a:r>
              <a:rPr lang="en-US" sz="1000" i="1" dirty="0">
                <a:latin typeface="Comic Sans MS" panose="030F0702030302020204" pitchFamily="66" charset="0"/>
              </a:rPr>
              <a:t>Class Dojo</a:t>
            </a:r>
            <a:r>
              <a:rPr lang="en-US" sz="1000" dirty="0">
                <a:latin typeface="Comic Sans MS" panose="030F0702030302020204" pitchFamily="66" charset="0"/>
              </a:rPr>
              <a:t> in September—a positive behaviour system that allows children to earn points for good choices and helps us celebrate their efforts. Class Dojo also provides a way for school and home to stay connected and share progress.</a:t>
            </a:r>
          </a:p>
          <a:p>
            <a:pPr algn="ctr"/>
            <a:endParaRPr lang="en-US" sz="1000" dirty="0">
              <a:latin typeface="Comic Sans MS" panose="030F0702030302020204" pitchFamily="66" charset="0"/>
            </a:endParaRPr>
          </a:p>
        </p:txBody>
      </p:sp>
      <p:sp>
        <p:nvSpPr>
          <p:cNvPr id="12" name="TextBox 11">
            <a:extLst>
              <a:ext uri="{FF2B5EF4-FFF2-40B4-BE49-F238E27FC236}">
                <a16:creationId xmlns:a16="http://schemas.microsoft.com/office/drawing/2014/main" id="{C9C437CD-44B4-44E2-80BD-DDC486E2F6DE}"/>
              </a:ext>
            </a:extLst>
          </p:cNvPr>
          <p:cNvSpPr txBox="1"/>
          <p:nvPr/>
        </p:nvSpPr>
        <p:spPr>
          <a:xfrm>
            <a:off x="605160" y="1406611"/>
            <a:ext cx="2681056"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Behaviour</a:t>
            </a:r>
          </a:p>
        </p:txBody>
      </p:sp>
      <p:sp>
        <p:nvSpPr>
          <p:cNvPr id="13" name="TextBox 12">
            <a:extLst>
              <a:ext uri="{FF2B5EF4-FFF2-40B4-BE49-F238E27FC236}">
                <a16:creationId xmlns:a16="http://schemas.microsoft.com/office/drawing/2014/main" id="{5EDC0170-A4F3-4AD6-9369-1B3F96A3C6DA}"/>
              </a:ext>
            </a:extLst>
          </p:cNvPr>
          <p:cNvSpPr txBox="1"/>
          <p:nvPr/>
        </p:nvSpPr>
        <p:spPr>
          <a:xfrm>
            <a:off x="8522702" y="958248"/>
            <a:ext cx="3607293" cy="2369880"/>
          </a:xfrm>
          <a:prstGeom prst="rect">
            <a:avLst/>
          </a:prstGeom>
          <a:noFill/>
          <a:ln w="38100">
            <a:solidFill>
              <a:schemeClr val="tx1">
                <a:lumMod val="85000"/>
                <a:lumOff val="15000"/>
              </a:schemeClr>
            </a:solidFill>
            <a:prstDash val="lgDashDotDot"/>
          </a:ln>
        </p:spPr>
        <p:txBody>
          <a:bodyPr wrap="square" lIns="91440" tIns="45720" rIns="91440" bIns="45720" rtlCol="0" anchor="t">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From September, homework will be sent out each week via email by the class teacher. It will follow a consistent layout across the school to help children and families know what to expect and to support a clear routine at home. This method will enable families to access homework easily, stay informed about weekly tasks, and support children’s learning more effectively. Homework will reinforce key skills taught in class and provide opportunities for children practice and consolidate their learning</a:t>
            </a:r>
            <a:r>
              <a:rPr lang="en-US" dirty="0"/>
              <a:t>.</a:t>
            </a:r>
            <a:endParaRPr lang="en-GB" sz="1400" dirty="0">
              <a:latin typeface="Comic Sans MS" panose="030F0702030302020204" pitchFamily="66" charset="0"/>
            </a:endParaRPr>
          </a:p>
        </p:txBody>
      </p:sp>
      <p:sp>
        <p:nvSpPr>
          <p:cNvPr id="14" name="TextBox 13">
            <a:extLst>
              <a:ext uri="{FF2B5EF4-FFF2-40B4-BE49-F238E27FC236}">
                <a16:creationId xmlns:a16="http://schemas.microsoft.com/office/drawing/2014/main" id="{1AE7001D-8798-4690-8EE9-69AF83E31591}"/>
              </a:ext>
            </a:extLst>
          </p:cNvPr>
          <p:cNvSpPr txBox="1"/>
          <p:nvPr/>
        </p:nvSpPr>
        <p:spPr>
          <a:xfrm>
            <a:off x="9036663" y="1091932"/>
            <a:ext cx="2579370"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Homework</a:t>
            </a:r>
          </a:p>
        </p:txBody>
      </p:sp>
      <p:sp>
        <p:nvSpPr>
          <p:cNvPr id="15" name="TextBox 14">
            <a:extLst>
              <a:ext uri="{FF2B5EF4-FFF2-40B4-BE49-F238E27FC236}">
                <a16:creationId xmlns:a16="http://schemas.microsoft.com/office/drawing/2014/main" id="{588378EE-3FA8-43CE-9CF3-F75BA3360533}"/>
              </a:ext>
            </a:extLst>
          </p:cNvPr>
          <p:cNvSpPr txBox="1"/>
          <p:nvPr/>
        </p:nvSpPr>
        <p:spPr>
          <a:xfrm>
            <a:off x="8483555" y="3627229"/>
            <a:ext cx="3607293" cy="3170099"/>
          </a:xfrm>
          <a:prstGeom prst="rect">
            <a:avLst/>
          </a:prstGeom>
          <a:noFill/>
          <a:ln w="38100">
            <a:solidFill>
              <a:schemeClr val="tx1">
                <a:lumMod val="85000"/>
                <a:lumOff val="15000"/>
              </a:schemeClr>
            </a:solidFill>
            <a:prstDash val="lgDashDotDot"/>
          </a:ln>
        </p:spPr>
        <p:txBody>
          <a:bodyPr wrap="square" rtlCol="0">
            <a:spAutoFit/>
          </a:bodyPr>
          <a:lstStyle/>
          <a:p>
            <a:endParaRPr lang="en-US" sz="1000" b="1" dirty="0">
              <a:latin typeface="Comic Sans MS" panose="030F0702030302020204" pitchFamily="66" charset="0"/>
            </a:endParaRPr>
          </a:p>
          <a:p>
            <a:endParaRPr lang="en-US" sz="1000" b="1" dirty="0">
              <a:latin typeface="Comic Sans MS" panose="030F0702030302020204" pitchFamily="66" charset="0"/>
            </a:endParaRPr>
          </a:p>
          <a:p>
            <a:endParaRPr lang="en-US" sz="1000" b="1" dirty="0">
              <a:latin typeface="Comic Sans MS" panose="030F0702030302020204" pitchFamily="66" charset="0"/>
            </a:endParaRPr>
          </a:p>
          <a:p>
            <a:endParaRPr lang="en-US" sz="1000" b="1" dirty="0">
              <a:latin typeface="Comic Sans MS" panose="030F0702030302020204" pitchFamily="66" charset="0"/>
            </a:endParaRPr>
          </a:p>
          <a:p>
            <a:pPr algn="ctr"/>
            <a:r>
              <a:rPr lang="en-US" sz="1000" b="1" dirty="0">
                <a:latin typeface="Comic Sans MS" panose="030F0702030302020204" pitchFamily="66" charset="0"/>
              </a:rPr>
              <a:t>Healthy Habits at School</a:t>
            </a:r>
            <a:br>
              <a:rPr lang="en-US" sz="1000" dirty="0">
                <a:latin typeface="Comic Sans MS" panose="030F0702030302020204" pitchFamily="66" charset="0"/>
              </a:rPr>
            </a:br>
            <a:r>
              <a:rPr lang="en-US" sz="1000" dirty="0">
                <a:latin typeface="Comic Sans MS" panose="030F0702030302020204" pitchFamily="66" charset="0"/>
              </a:rPr>
              <a:t>It’s important that all children bring a </a:t>
            </a:r>
            <a:r>
              <a:rPr lang="en-US" sz="1000" i="1" dirty="0">
                <a:latin typeface="Comic Sans MS" panose="030F0702030302020204" pitchFamily="66" charset="0"/>
              </a:rPr>
              <a:t>named water bottle</a:t>
            </a:r>
            <a:r>
              <a:rPr lang="en-US" sz="1000" dirty="0">
                <a:latin typeface="Comic Sans MS" panose="030F0702030302020204" pitchFamily="66" charset="0"/>
              </a:rPr>
              <a:t> to school each day to help them stay hydrated and focused throughout their learning. Please also ensure that breaktime snacks and lunchboxes contain healthy options, such as fruit, vegetables, wholegrain items, and low-sugar choices. Supporting your child in making healthy food and drink choices helps them feel their best and do their best every day at school.</a:t>
            </a: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GB" sz="1000" dirty="0">
              <a:latin typeface="Comic Sans MS" panose="030F0702030302020204" pitchFamily="66" charset="0"/>
            </a:endParaRPr>
          </a:p>
        </p:txBody>
      </p:sp>
      <p:sp>
        <p:nvSpPr>
          <p:cNvPr id="16" name="TextBox 15">
            <a:extLst>
              <a:ext uri="{FF2B5EF4-FFF2-40B4-BE49-F238E27FC236}">
                <a16:creationId xmlns:a16="http://schemas.microsoft.com/office/drawing/2014/main" id="{75B3B849-941A-4FA6-9B59-ECC37AEAE6B7}"/>
              </a:ext>
            </a:extLst>
          </p:cNvPr>
          <p:cNvSpPr txBox="1"/>
          <p:nvPr/>
        </p:nvSpPr>
        <p:spPr>
          <a:xfrm>
            <a:off x="8651141" y="3769588"/>
            <a:ext cx="3272120"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Water bottles and Snacks</a:t>
            </a:r>
          </a:p>
        </p:txBody>
      </p:sp>
      <p:pic>
        <p:nvPicPr>
          <p:cNvPr id="3" name="Picture 2">
            <a:extLst>
              <a:ext uri="{FF2B5EF4-FFF2-40B4-BE49-F238E27FC236}">
                <a16:creationId xmlns:a16="http://schemas.microsoft.com/office/drawing/2014/main" id="{CA144404-D424-4A1A-BB40-45AAB5CF5BED}"/>
              </a:ext>
            </a:extLst>
          </p:cNvPr>
          <p:cNvPicPr>
            <a:picLocks noChangeAspect="1"/>
          </p:cNvPicPr>
          <p:nvPr/>
        </p:nvPicPr>
        <p:blipFill>
          <a:blip r:embed="rId4"/>
          <a:stretch>
            <a:fillRect/>
          </a:stretch>
        </p:blipFill>
        <p:spPr>
          <a:xfrm>
            <a:off x="3624121" y="60765"/>
            <a:ext cx="4726802" cy="1062283"/>
          </a:xfrm>
          <a:prstGeom prst="rect">
            <a:avLst/>
          </a:prstGeom>
        </p:spPr>
      </p:pic>
      <p:pic>
        <p:nvPicPr>
          <p:cNvPr id="9" name="Picture 8">
            <a:extLst>
              <a:ext uri="{FF2B5EF4-FFF2-40B4-BE49-F238E27FC236}">
                <a16:creationId xmlns:a16="http://schemas.microsoft.com/office/drawing/2014/main" id="{1A03C74B-D254-46B4-8FFD-F5B67D85B0BF}"/>
              </a:ext>
            </a:extLst>
          </p:cNvPr>
          <p:cNvPicPr>
            <a:picLocks noChangeAspect="1"/>
          </p:cNvPicPr>
          <p:nvPr/>
        </p:nvPicPr>
        <p:blipFill>
          <a:blip r:embed="rId5"/>
          <a:stretch>
            <a:fillRect/>
          </a:stretch>
        </p:blipFill>
        <p:spPr>
          <a:xfrm>
            <a:off x="1426903" y="1867547"/>
            <a:ext cx="921440" cy="813649"/>
          </a:xfrm>
          <a:prstGeom prst="rect">
            <a:avLst/>
          </a:prstGeom>
        </p:spPr>
      </p:pic>
      <p:pic>
        <p:nvPicPr>
          <p:cNvPr id="17" name="Picture 16">
            <a:extLst>
              <a:ext uri="{FF2B5EF4-FFF2-40B4-BE49-F238E27FC236}">
                <a16:creationId xmlns:a16="http://schemas.microsoft.com/office/drawing/2014/main" id="{11C20F05-3CF4-4069-892C-6C75F0E888B0}"/>
              </a:ext>
            </a:extLst>
          </p:cNvPr>
          <p:cNvPicPr>
            <a:picLocks noChangeAspect="1"/>
          </p:cNvPicPr>
          <p:nvPr/>
        </p:nvPicPr>
        <p:blipFill>
          <a:blip r:embed="rId6"/>
          <a:stretch>
            <a:fillRect/>
          </a:stretch>
        </p:blipFill>
        <p:spPr>
          <a:xfrm>
            <a:off x="9788800" y="5674659"/>
            <a:ext cx="1075095" cy="1050015"/>
          </a:xfrm>
          <a:prstGeom prst="rect">
            <a:avLst/>
          </a:prstGeom>
        </p:spPr>
      </p:pic>
      <p:pic>
        <p:nvPicPr>
          <p:cNvPr id="19" name="Picture 18">
            <a:extLst>
              <a:ext uri="{FF2B5EF4-FFF2-40B4-BE49-F238E27FC236}">
                <a16:creationId xmlns:a16="http://schemas.microsoft.com/office/drawing/2014/main" id="{24F1C307-C553-433F-9B7F-CA22CEACFF4C}"/>
              </a:ext>
            </a:extLst>
          </p:cNvPr>
          <p:cNvPicPr>
            <a:picLocks noChangeAspect="1"/>
          </p:cNvPicPr>
          <p:nvPr/>
        </p:nvPicPr>
        <p:blipFill>
          <a:blip r:embed="rId7"/>
          <a:stretch>
            <a:fillRect/>
          </a:stretch>
        </p:blipFill>
        <p:spPr>
          <a:xfrm>
            <a:off x="5128203" y="3171635"/>
            <a:ext cx="1586361" cy="1453410"/>
          </a:xfrm>
          <a:prstGeom prst="rect">
            <a:avLst/>
          </a:prstGeom>
        </p:spPr>
      </p:pic>
    </p:spTree>
    <p:extLst>
      <p:ext uri="{BB962C8B-B14F-4D97-AF65-F5344CB8AC3E}">
        <p14:creationId xmlns:p14="http://schemas.microsoft.com/office/powerpoint/2010/main" val="22549547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8b1fc1c-3f44-4b5b-b9eb-6fe014ced38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81B63428E31D34D864AA350B3179162" ma:contentTypeVersion="19" ma:contentTypeDescription="Create a new document." ma:contentTypeScope="" ma:versionID="ceda001d8a0961afa7b2902b776e8eab">
  <xsd:schema xmlns:xsd="http://www.w3.org/2001/XMLSchema" xmlns:xs="http://www.w3.org/2001/XMLSchema" xmlns:p="http://schemas.microsoft.com/office/2006/metadata/properties" xmlns:ns3="68b1fc1c-3f44-4b5b-b9eb-6fe014ced389" xmlns:ns4="535c2395-724d-4586-9c26-038e69c6151d" targetNamespace="http://schemas.microsoft.com/office/2006/metadata/properties" ma:root="true" ma:fieldsID="6aed316b58cce1bd604d76bb634ccfb1" ns3:_="" ns4:_="">
    <xsd:import namespace="68b1fc1c-3f44-4b5b-b9eb-6fe014ced389"/>
    <xsd:import namespace="535c2395-724d-4586-9c26-038e69c6151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_activity" minOccurs="0"/>
                <xsd:element ref="ns3:MediaServiceObjectDetectorVersion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b1fc1c-3f44-4b5b-b9eb-6fe014ced3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35c2395-724d-4586-9c26-038e69c6151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A648A9-A380-4143-AC99-B037A62047C4}">
  <ds:schemaRefs>
    <ds:schemaRef ds:uri="http://schemas.microsoft.com/sharepoint/v3/contenttype/forms"/>
  </ds:schemaRefs>
</ds:datastoreItem>
</file>

<file path=customXml/itemProps2.xml><?xml version="1.0" encoding="utf-8"?>
<ds:datastoreItem xmlns:ds="http://schemas.openxmlformats.org/officeDocument/2006/customXml" ds:itemID="{F461848D-D296-43AC-94C1-CF03351754E4}">
  <ds:schemaRefs>
    <ds:schemaRef ds:uri="http://purl.org/dc/terms/"/>
    <ds:schemaRef ds:uri="http://schemas.microsoft.com/office/2006/metadata/properties"/>
    <ds:schemaRef ds:uri="68b1fc1c-3f44-4b5b-b9eb-6fe014ced389"/>
    <ds:schemaRef ds:uri="http://schemas.openxmlformats.org/package/2006/metadata/core-properties"/>
    <ds:schemaRef ds:uri="http://purl.org/dc/elements/1.1/"/>
    <ds:schemaRef ds:uri="http://schemas.microsoft.com/office/2006/documentManagement/types"/>
    <ds:schemaRef ds:uri="535c2395-724d-4586-9c26-038e69c6151d"/>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B6E75AC2-3D8D-4420-AB81-8E152851D8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b1fc1c-3f44-4b5b-b9eb-6fe014ced389"/>
    <ds:schemaRef ds:uri="535c2395-724d-4586-9c26-038e69c615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119</TotalTime>
  <Words>858</Words>
  <Application>Microsoft Office PowerPoint</Application>
  <PresentationFormat>Widescreen</PresentationFormat>
  <Paragraphs>87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Head</cp:lastModifiedBy>
  <cp:revision>22</cp:revision>
  <dcterms:created xsi:type="dcterms:W3CDTF">2023-05-20T16:17:44Z</dcterms:created>
  <dcterms:modified xsi:type="dcterms:W3CDTF">2025-07-28T12:56:31Z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0x010100381B63428E31D34D864AA350B3179162</vt:lpwstr>
  </property>
</Properties>
</file>