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F40F6-AC3F-4551-ADDD-AB02C09E0A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AF07BC-B379-4FE8-8460-23E5A95D32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64E779-8CAE-4D36-921D-01E1E20BF55B}"/>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5" name="Footer Placeholder 4">
            <a:extLst>
              <a:ext uri="{FF2B5EF4-FFF2-40B4-BE49-F238E27FC236}">
                <a16:creationId xmlns:a16="http://schemas.microsoft.com/office/drawing/2014/main" id="{F574A1A1-3F9B-426B-AB54-33F453B29D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F5A6C3-315B-4F69-B9C8-B6B7A6822EEA}"/>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2657452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2807F-F482-410A-B866-F08D7BBF3D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71FEA9-374C-4BAE-A130-28043CCAB74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508F6D-0F0F-4F1F-A986-03CB005A5DB4}"/>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5" name="Footer Placeholder 4">
            <a:extLst>
              <a:ext uri="{FF2B5EF4-FFF2-40B4-BE49-F238E27FC236}">
                <a16:creationId xmlns:a16="http://schemas.microsoft.com/office/drawing/2014/main" id="{BCA31C5A-DA60-4A09-9617-1BC618777F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8CAE0E-DF92-4874-BC46-07E2D201C10C}"/>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4994350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BC6A6-A0C6-43C9-BD09-DB4658DC18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287F704-DF40-4C95-9C62-7DE0BBB31E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BE47B2A-5383-4169-8DBF-14F7CA56B1B7}"/>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5" name="Footer Placeholder 4">
            <a:extLst>
              <a:ext uri="{FF2B5EF4-FFF2-40B4-BE49-F238E27FC236}">
                <a16:creationId xmlns:a16="http://schemas.microsoft.com/office/drawing/2014/main" id="{71A4F45B-D3E5-4693-BF7F-8A82505E38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D0C841-64B7-4491-938B-ACA5B7FB9C39}"/>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3675156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68A73-B240-4442-BE62-6656FC6403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087492-2DB2-4253-AA7B-8F3C6C0DB8B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0ED73FB-A85E-4D42-BCE2-332439AD887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E5C8A0-A515-441D-B81B-E656C24B88E9}"/>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6" name="Footer Placeholder 5">
            <a:extLst>
              <a:ext uri="{FF2B5EF4-FFF2-40B4-BE49-F238E27FC236}">
                <a16:creationId xmlns:a16="http://schemas.microsoft.com/office/drawing/2014/main" id="{E76C0664-0B73-4745-84DD-AEA69462A9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AADD2A-FBE6-46B4-8024-1DD49CBD5E1D}"/>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2491713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4107C-62AA-423A-9E23-DB09511D52C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5EF57F-C476-4022-BBC6-9C451B3C7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99D7722-D281-4FA2-9F1A-90BEA0EB0C2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4D2AEC-518D-441A-9188-0DE0609BF72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19C3973-50AA-4A8B-8E0E-4491FB62E40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5E57DAB-48BA-4A2C-94EC-B3CA8CEC70D1}"/>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8" name="Footer Placeholder 7">
            <a:extLst>
              <a:ext uri="{FF2B5EF4-FFF2-40B4-BE49-F238E27FC236}">
                <a16:creationId xmlns:a16="http://schemas.microsoft.com/office/drawing/2014/main" id="{101DEDC7-79D5-44E7-9A6C-CE8DC25F1F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50CD4F4-1ADB-4AFF-836B-78C6A6BB4054}"/>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34341412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483C9-1E22-4F6B-9074-598FFFEC68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32499F-F013-4A05-ACE8-DCE89D53DDCF}"/>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4" name="Footer Placeholder 3">
            <a:extLst>
              <a:ext uri="{FF2B5EF4-FFF2-40B4-BE49-F238E27FC236}">
                <a16:creationId xmlns:a16="http://schemas.microsoft.com/office/drawing/2014/main" id="{FC8C73BB-5D18-46D8-BDF0-57012B7D5E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FCA509-F65E-4D81-9CC4-3BADA3FE4ED1}"/>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1020381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C192D9-1CDE-41B3-9486-A2675D88F767}"/>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3" name="Footer Placeholder 2">
            <a:extLst>
              <a:ext uri="{FF2B5EF4-FFF2-40B4-BE49-F238E27FC236}">
                <a16:creationId xmlns:a16="http://schemas.microsoft.com/office/drawing/2014/main" id="{D9E62C62-577B-4905-A25A-F1410952C81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B8FBEF-F0C1-4493-A7DE-9A5D8E7D28FF}"/>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5326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233A-E988-4DC1-88F8-E4F30B6D64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9B59FF-3533-48E0-B287-34BF481C16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956D7C-875E-41BB-AEFF-D848FAFDD8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3A1BB5-E36D-49F3-AFF9-CA374510BE48}"/>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6" name="Footer Placeholder 5">
            <a:extLst>
              <a:ext uri="{FF2B5EF4-FFF2-40B4-BE49-F238E27FC236}">
                <a16:creationId xmlns:a16="http://schemas.microsoft.com/office/drawing/2014/main" id="{75D2DD09-20D1-4F3B-A401-409A120222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F5A155-C1BA-4152-ACF9-719C6540AED7}"/>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4244437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20F60-CCE7-4D00-880D-A2A1A91D8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F33EC0-E14F-4386-A7BC-1DB637FD5F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0A31162-927C-410E-A3AB-46F28C8EC1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E80EC8-309E-4B63-971A-A96933E9B035}"/>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6" name="Footer Placeholder 5">
            <a:extLst>
              <a:ext uri="{FF2B5EF4-FFF2-40B4-BE49-F238E27FC236}">
                <a16:creationId xmlns:a16="http://schemas.microsoft.com/office/drawing/2014/main" id="{A03F720B-0CA2-4338-A9B7-2D5C5442D1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D57424-C4FD-424A-AC3E-DC615D0C4FC3}"/>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3304730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5655D-CA1C-4E99-8D9C-99BA89D47E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B506B8-B7D8-41C3-A0E8-BAB7507D253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CC4A8-85E8-4DFC-A232-124A946DF5D1}"/>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5" name="Footer Placeholder 4">
            <a:extLst>
              <a:ext uri="{FF2B5EF4-FFF2-40B4-BE49-F238E27FC236}">
                <a16:creationId xmlns:a16="http://schemas.microsoft.com/office/drawing/2014/main" id="{0C0803D2-CED6-4B11-A6D1-684B03E18E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859321-CC0B-429C-9BB8-E9673A966EB4}"/>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1978396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7E37376-F83E-4088-8895-4E721FEC58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90CEFE-9110-4154-87C2-705C4ED69FB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2A8F8E-B35C-43E3-A2EE-1682E2B95BD7}"/>
              </a:ext>
            </a:extLst>
          </p:cNvPr>
          <p:cNvSpPr>
            <a:spLocks noGrp="1"/>
          </p:cNvSpPr>
          <p:nvPr>
            <p:ph type="dt" sz="half" idx="10"/>
          </p:nvPr>
        </p:nvSpPr>
        <p:spPr/>
        <p:txBody>
          <a:bodyPr/>
          <a:lstStyle/>
          <a:p>
            <a:fld id="{37115610-0A00-450A-9D50-C3782594C7D9}" type="datetimeFigureOut">
              <a:rPr lang="en-GB" smtClean="0"/>
              <a:t>25/10/2026</a:t>
            </a:fld>
            <a:endParaRPr lang="en-GB"/>
          </a:p>
        </p:txBody>
      </p:sp>
      <p:sp>
        <p:nvSpPr>
          <p:cNvPr id="5" name="Footer Placeholder 4">
            <a:extLst>
              <a:ext uri="{FF2B5EF4-FFF2-40B4-BE49-F238E27FC236}">
                <a16:creationId xmlns:a16="http://schemas.microsoft.com/office/drawing/2014/main" id="{933AB641-6077-4F11-AC90-6E5EB4293A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83AB96-27D1-4238-ADFA-BBE76BF9E7C0}"/>
              </a:ext>
            </a:extLst>
          </p:cNvPr>
          <p:cNvSpPr>
            <a:spLocks noGrp="1"/>
          </p:cNvSpPr>
          <p:nvPr>
            <p:ph type="sldNum" sz="quarter" idx="12"/>
          </p:nvPr>
        </p:nvSpPr>
        <p:spPr/>
        <p:txBody>
          <a:bodyPr/>
          <a:lstStyle/>
          <a:p>
            <a:fld id="{21FD92A2-A214-45FB-9A48-F0CE06BC06C9}" type="slidenum">
              <a:rPr lang="en-GB" smtClean="0"/>
              <a:t>‹#›</a:t>
            </a:fld>
            <a:endParaRPr lang="en-GB"/>
          </a:p>
        </p:txBody>
      </p:sp>
    </p:spTree>
    <p:extLst>
      <p:ext uri="{BB962C8B-B14F-4D97-AF65-F5344CB8AC3E}">
        <p14:creationId xmlns:p14="http://schemas.microsoft.com/office/powerpoint/2010/main" val="1863435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0E143C-7948-4E49-AD35-4A21AF25DA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1345D8-C673-49A9-B766-5F336F621A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9ACBBA-40F0-4389-8951-B86511BFB15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115610-0A00-450A-9D50-C3782594C7D9}" type="datetimeFigureOut">
              <a:rPr lang="en-GB" smtClean="0"/>
              <a:t>25/10/2026</a:t>
            </a:fld>
            <a:endParaRPr lang="en-GB"/>
          </a:p>
        </p:txBody>
      </p:sp>
      <p:sp>
        <p:nvSpPr>
          <p:cNvPr id="5" name="Footer Placeholder 4">
            <a:extLst>
              <a:ext uri="{FF2B5EF4-FFF2-40B4-BE49-F238E27FC236}">
                <a16:creationId xmlns:a16="http://schemas.microsoft.com/office/drawing/2014/main" id="{0A877285-9E08-493E-BBA0-880B3D9349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39F9D1E-2FE9-42B8-9741-6F6A0F0C06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FD92A2-A214-45FB-9A48-F0CE06BC06C9}" type="slidenum">
              <a:rPr lang="en-GB" smtClean="0"/>
              <a:t>‹#›</a:t>
            </a:fld>
            <a:endParaRPr lang="en-GB"/>
          </a:p>
        </p:txBody>
      </p:sp>
    </p:spTree>
    <p:extLst>
      <p:ext uri="{BB962C8B-B14F-4D97-AF65-F5344CB8AC3E}">
        <p14:creationId xmlns:p14="http://schemas.microsoft.com/office/powerpoint/2010/main" val="41800290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4A08D8-937B-4785-ABDD-E2361BC3CB7D}"/>
              </a:ext>
            </a:extLst>
          </p:cNvPr>
          <p:cNvSpPr/>
          <p:nvPr/>
        </p:nvSpPr>
        <p:spPr>
          <a:xfrm>
            <a:off x="118369" y="105818"/>
            <a:ext cx="11955262"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pic>
        <p:nvPicPr>
          <p:cNvPr id="5" name="Picture 4" descr="Peover Superior Endowed Primary School">
            <a:extLst>
              <a:ext uri="{FF2B5EF4-FFF2-40B4-BE49-F238E27FC236}">
                <a16:creationId xmlns:a16="http://schemas.microsoft.com/office/drawing/2014/main" id="{F194F4D1-4146-4000-B017-3F34E1B228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33242" y="1783570"/>
            <a:ext cx="1580561" cy="1199090"/>
          </a:xfrm>
          <a:prstGeom prst="rect">
            <a:avLst/>
          </a:prstGeom>
          <a:noFill/>
          <a:ln>
            <a:noFill/>
          </a:ln>
        </p:spPr>
      </p:pic>
      <p:sp>
        <p:nvSpPr>
          <p:cNvPr id="6" name="Rectangle 5">
            <a:extLst>
              <a:ext uri="{FF2B5EF4-FFF2-40B4-BE49-F238E27FC236}">
                <a16:creationId xmlns:a16="http://schemas.microsoft.com/office/drawing/2014/main" id="{D9B9B036-0E70-48DE-9A5B-60FAFBC8441F}"/>
              </a:ext>
            </a:extLst>
          </p:cNvPr>
          <p:cNvSpPr/>
          <p:nvPr/>
        </p:nvSpPr>
        <p:spPr>
          <a:xfrm>
            <a:off x="118369" y="1344671"/>
            <a:ext cx="11955262"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7" name="Rectangle 6">
            <a:extLst>
              <a:ext uri="{FF2B5EF4-FFF2-40B4-BE49-F238E27FC236}">
                <a16:creationId xmlns:a16="http://schemas.microsoft.com/office/drawing/2014/main" id="{25D053AA-FE37-490D-ADE2-229F578592DB}"/>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8" name="Rectangle 7">
            <a:extLst>
              <a:ext uri="{FF2B5EF4-FFF2-40B4-BE49-F238E27FC236}">
                <a16:creationId xmlns:a16="http://schemas.microsoft.com/office/drawing/2014/main" id="{402D02D2-69F5-41C9-A8EC-0AF81BCCD306}"/>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9" name="Rectangle 8">
            <a:extLst>
              <a:ext uri="{FF2B5EF4-FFF2-40B4-BE49-F238E27FC236}">
                <a16:creationId xmlns:a16="http://schemas.microsoft.com/office/drawing/2014/main" id="{BA883C8D-734F-46F2-875D-05D23C2A0B9C}"/>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0" name="Rectangle 9">
            <a:extLst>
              <a:ext uri="{FF2B5EF4-FFF2-40B4-BE49-F238E27FC236}">
                <a16:creationId xmlns:a16="http://schemas.microsoft.com/office/drawing/2014/main" id="{A45C86A0-A614-4E46-9785-C09CF9FBD501}"/>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1" name="Rectangle 10">
            <a:extLst>
              <a:ext uri="{FF2B5EF4-FFF2-40B4-BE49-F238E27FC236}">
                <a16:creationId xmlns:a16="http://schemas.microsoft.com/office/drawing/2014/main" id="{A26FAB99-A9C1-42A0-9BD7-9883DB1BD356}"/>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latin typeface="Sassoon Penpals Joined" panose="02000400000000000000" pitchFamily="50" charset="0"/>
            </a:endParaRPr>
          </a:p>
        </p:txBody>
      </p:sp>
      <p:sp>
        <p:nvSpPr>
          <p:cNvPr id="12" name="Rectangle 11">
            <a:extLst>
              <a:ext uri="{FF2B5EF4-FFF2-40B4-BE49-F238E27FC236}">
                <a16:creationId xmlns:a16="http://schemas.microsoft.com/office/drawing/2014/main" id="{864B5929-4551-4FE0-A2D7-68224C16EC0E}"/>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3" name="Rectangle 12">
            <a:extLst>
              <a:ext uri="{FF2B5EF4-FFF2-40B4-BE49-F238E27FC236}">
                <a16:creationId xmlns:a16="http://schemas.microsoft.com/office/drawing/2014/main" id="{89F99717-D42E-48FA-ADD9-5F732184BA46}"/>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4" name="Rectangle 13">
            <a:extLst>
              <a:ext uri="{FF2B5EF4-FFF2-40B4-BE49-F238E27FC236}">
                <a16:creationId xmlns:a16="http://schemas.microsoft.com/office/drawing/2014/main" id="{CAD23E9D-0F0A-412A-B6C8-0044F1D2605B}"/>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5" name="TextBox 14">
            <a:extLst>
              <a:ext uri="{FF2B5EF4-FFF2-40B4-BE49-F238E27FC236}">
                <a16:creationId xmlns:a16="http://schemas.microsoft.com/office/drawing/2014/main" id="{29F5ABC4-37D3-42EA-874D-D1C41AB8FD40}"/>
              </a:ext>
            </a:extLst>
          </p:cNvPr>
          <p:cNvSpPr txBox="1"/>
          <p:nvPr/>
        </p:nvSpPr>
        <p:spPr>
          <a:xfrm>
            <a:off x="-355108" y="255155"/>
            <a:ext cx="12428739" cy="1107996"/>
          </a:xfrm>
          <a:prstGeom prst="rect">
            <a:avLst/>
          </a:prstGeom>
          <a:noFill/>
        </p:spPr>
        <p:txBody>
          <a:bodyPr wrap="square" rtlCol="0">
            <a:spAutoFit/>
          </a:bodyPr>
          <a:lstStyle/>
          <a:p>
            <a:pPr algn="ctr"/>
            <a:r>
              <a:rPr lang="en-GB" sz="6600" dirty="0">
                <a:solidFill>
                  <a:schemeClr val="bg1"/>
                </a:solidFill>
                <a:latin typeface="Sassoon Penpals Joined" panose="02000400000000000000" pitchFamily="50" charset="0"/>
              </a:rPr>
              <a:t>Curriculum Map – Sycamore</a:t>
            </a:r>
          </a:p>
        </p:txBody>
      </p:sp>
      <p:sp>
        <p:nvSpPr>
          <p:cNvPr id="16" name="TextBox 15">
            <a:extLst>
              <a:ext uri="{FF2B5EF4-FFF2-40B4-BE49-F238E27FC236}">
                <a16:creationId xmlns:a16="http://schemas.microsoft.com/office/drawing/2014/main" id="{8FC92644-4BFD-49C4-B879-C027CCCC3E2A}"/>
              </a:ext>
            </a:extLst>
          </p:cNvPr>
          <p:cNvSpPr txBox="1"/>
          <p:nvPr/>
        </p:nvSpPr>
        <p:spPr>
          <a:xfrm>
            <a:off x="3729478" y="1377163"/>
            <a:ext cx="4296793" cy="381000"/>
          </a:xfrm>
          <a:prstGeom prst="rect">
            <a:avLst/>
          </a:prstGeom>
          <a:noFill/>
        </p:spPr>
        <p:txBody>
          <a:bodyPr wrap="square" rtlCol="0">
            <a:spAutoFit/>
          </a:bodyPr>
          <a:lstStyle/>
          <a:p>
            <a:pPr algn="ctr"/>
            <a:r>
              <a:rPr lang="en-GB" dirty="0">
                <a:solidFill>
                  <a:schemeClr val="bg1"/>
                </a:solidFill>
                <a:latin typeface="Sassoon Penpals Joined" panose="02000400000000000000" pitchFamily="50" charset="0"/>
              </a:rPr>
              <a:t>Wider Curriculum – Autumn Term 2</a:t>
            </a:r>
          </a:p>
        </p:txBody>
      </p:sp>
      <p:sp>
        <p:nvSpPr>
          <p:cNvPr id="17" name="TextBox 16">
            <a:extLst>
              <a:ext uri="{FF2B5EF4-FFF2-40B4-BE49-F238E27FC236}">
                <a16:creationId xmlns:a16="http://schemas.microsoft.com/office/drawing/2014/main" id="{AFF4288F-7B85-4A04-8833-ACAA6D99C961}"/>
              </a:ext>
            </a:extLst>
          </p:cNvPr>
          <p:cNvSpPr txBox="1"/>
          <p:nvPr/>
        </p:nvSpPr>
        <p:spPr>
          <a:xfrm>
            <a:off x="158723" y="1929390"/>
            <a:ext cx="3533730" cy="1754326"/>
          </a:xfrm>
          <a:prstGeom prst="rect">
            <a:avLst/>
          </a:prstGeom>
          <a:noFill/>
          <a:ln w="28575">
            <a:solidFill>
              <a:schemeClr val="accent1">
                <a:lumMod val="50000"/>
              </a:schemeClr>
            </a:solidFill>
          </a:ln>
        </p:spPr>
        <p:txBody>
          <a:bodyPr wrap="square" rtlCol="0">
            <a:spAutoFit/>
          </a:bodyPr>
          <a:lstStyle/>
          <a:p>
            <a:endParaRPr lang="en-GB" dirty="0">
              <a:latin typeface="Sassoon Penpals Joined" panose="02000400000000000000" pitchFamily="50" charset="0"/>
            </a:endParaRPr>
          </a:p>
          <a:p>
            <a:pPr>
              <a:lnSpc>
                <a:spcPct val="100000"/>
              </a:lnSpc>
              <a:spcBef>
                <a:spcPts val="0"/>
              </a:spcBef>
              <a:spcAft>
                <a:spcPts val="0"/>
              </a:spcAft>
            </a:pPr>
            <a:endParaRPr lang="en-US" sz="1000" dirty="0">
              <a:latin typeface="Sassoon Penpals Joined" panose="02000400000000000000" pitchFamily="50" charset="0"/>
            </a:endParaRPr>
          </a:p>
          <a:p>
            <a:pPr>
              <a:lnSpc>
                <a:spcPct val="100000"/>
              </a:lnSpc>
              <a:spcBef>
                <a:spcPts val="0"/>
              </a:spcBef>
              <a:spcAft>
                <a:spcPts val="0"/>
              </a:spcAft>
            </a:pPr>
            <a:r>
              <a:rPr lang="en-US" sz="1000" dirty="0">
                <a:latin typeface="Sassoon Penpals Joined" panose="02000400000000000000" pitchFamily="50" charset="0"/>
              </a:rPr>
              <a:t>This half term, children will take their first steps into the world of computer coding using Purple Mash. They will learn how to create and follow simple instructions, understand what algorithms are and explore how computers follow commands.</a:t>
            </a:r>
          </a:p>
          <a:p>
            <a:pPr>
              <a:lnSpc>
                <a:spcPct val="100000"/>
              </a:lnSpc>
              <a:spcBef>
                <a:spcPts val="0"/>
              </a:spcBef>
              <a:spcAft>
                <a:spcPts val="0"/>
              </a:spcAft>
            </a:pPr>
            <a:endParaRPr lang="en-US" sz="1000" dirty="0">
              <a:latin typeface="Sassoon Penpals Joined" panose="02000400000000000000" pitchFamily="50" charset="0"/>
            </a:endParaRPr>
          </a:p>
          <a:p>
            <a:pPr>
              <a:lnSpc>
                <a:spcPct val="100000"/>
              </a:lnSpc>
              <a:spcBef>
                <a:spcPts val="0"/>
              </a:spcBef>
              <a:spcAft>
                <a:spcPts val="0"/>
              </a:spcAft>
            </a:pPr>
            <a:r>
              <a:rPr lang="en-US" sz="1000" dirty="0">
                <a:latin typeface="Sassoon Penpals Joined" panose="02000400000000000000" pitchFamily="50" charset="0"/>
              </a:rPr>
              <a:t>This half term, children will learn about online bullying and how to stay safe and kind when using technology. Through age-appropriate discussions and activities, they will explore what online bullying is,</a:t>
            </a:r>
            <a:endParaRPr lang="en-GB" sz="1000" dirty="0">
              <a:latin typeface="Sassoon Penpals Joined" panose="02000400000000000000" pitchFamily="50" charset="0"/>
            </a:endParaRPr>
          </a:p>
        </p:txBody>
      </p:sp>
      <p:sp>
        <p:nvSpPr>
          <p:cNvPr id="18" name="Rectangle 17">
            <a:extLst>
              <a:ext uri="{FF2B5EF4-FFF2-40B4-BE49-F238E27FC236}">
                <a16:creationId xmlns:a16="http://schemas.microsoft.com/office/drawing/2014/main" id="{FFA973A1-B798-4B6A-8088-525FC96BC661}"/>
              </a:ext>
            </a:extLst>
          </p:cNvPr>
          <p:cNvSpPr/>
          <p:nvPr/>
        </p:nvSpPr>
        <p:spPr>
          <a:xfrm>
            <a:off x="931610" y="1834919"/>
            <a:ext cx="1923924" cy="646331"/>
          </a:xfrm>
          <a:prstGeom prst="rect">
            <a:avLst/>
          </a:prstGeom>
          <a:noFill/>
        </p:spPr>
        <p:txBody>
          <a:bodyPr wrap="none" lIns="91440" tIns="45720" rIns="91440" bIns="45720">
            <a:spAutoFit/>
          </a:bodyPr>
          <a:lstStyle/>
          <a:p>
            <a:pPr algn="ctr"/>
            <a:r>
              <a:rPr lang="en-US" sz="36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Computing</a:t>
            </a:r>
            <a:endPar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19" name="TextBox 18">
            <a:extLst>
              <a:ext uri="{FF2B5EF4-FFF2-40B4-BE49-F238E27FC236}">
                <a16:creationId xmlns:a16="http://schemas.microsoft.com/office/drawing/2014/main" id="{B4CAA4F7-B5B6-4854-8451-E042D37C954E}"/>
              </a:ext>
            </a:extLst>
          </p:cNvPr>
          <p:cNvSpPr txBox="1"/>
          <p:nvPr/>
        </p:nvSpPr>
        <p:spPr>
          <a:xfrm>
            <a:off x="135467" y="3855040"/>
            <a:ext cx="3556986" cy="1331134"/>
          </a:xfrm>
          <a:prstGeom prst="rect">
            <a:avLst/>
          </a:prstGeom>
          <a:noFill/>
          <a:ln w="28575">
            <a:solidFill>
              <a:schemeClr val="accent1">
                <a:lumMod val="50000"/>
              </a:schemeClr>
            </a:solidFill>
          </a:ln>
        </p:spPr>
        <p:txBody>
          <a:bodyPr wrap="square" rtlCol="0">
            <a:spAutoFit/>
          </a:bodyPr>
          <a:lstStyle/>
          <a:p>
            <a:endParaRPr lang="en-GB" sz="1000" dirty="0">
              <a:latin typeface="Sassoon Penpals Joined" panose="02000400000000000000" pitchFamily="50" charset="0"/>
            </a:endParaRPr>
          </a:p>
          <a:p>
            <a:pPr algn="ctr"/>
            <a:endParaRPr lang="en-GB" dirty="0">
              <a:latin typeface="Sassoon Penpals Joined" panose="02000400000000000000" pitchFamily="50" charset="0"/>
            </a:endParaRPr>
          </a:p>
          <a:p>
            <a:pPr algn="ctr"/>
            <a:r>
              <a:rPr lang="en-GB" sz="1000" dirty="0">
                <a:latin typeface="Sassoon Penpals Joined" panose="02000400000000000000" pitchFamily="50" charset="0"/>
              </a:rPr>
              <a:t>Following Charanga music programme, our theme this half term will be ‘</a:t>
            </a:r>
            <a:r>
              <a:rPr lang="en-US" sz="1000" dirty="0">
                <a:latin typeface="Sassoon Penpals Joined" panose="02000400000000000000" pitchFamily="50" charset="0"/>
              </a:rPr>
              <a:t>Rhythm in the way we walk and Banana wrap</a:t>
            </a:r>
            <a:r>
              <a:rPr lang="en-GB" sz="1000" dirty="0">
                <a:latin typeface="Sassoon Penpals Joined" panose="02000400000000000000" pitchFamily="50" charset="0"/>
              </a:rPr>
              <a:t>’. </a:t>
            </a:r>
          </a:p>
          <a:p>
            <a:pPr algn="ctr"/>
            <a:r>
              <a:rPr lang="en-GB" sz="1000" dirty="0">
                <a:latin typeface="Sassoon Penpals Joined" panose="02000400000000000000" pitchFamily="50" charset="0"/>
              </a:rPr>
              <a:t>The children will learn to listen to and appraise different types of music, complete different musical activities and perform and share songs with an audience. </a:t>
            </a:r>
          </a:p>
        </p:txBody>
      </p:sp>
      <p:sp>
        <p:nvSpPr>
          <p:cNvPr id="20" name="Rectangle 19">
            <a:extLst>
              <a:ext uri="{FF2B5EF4-FFF2-40B4-BE49-F238E27FC236}">
                <a16:creationId xmlns:a16="http://schemas.microsoft.com/office/drawing/2014/main" id="{22DBC0AA-95A3-4456-8089-E5E81BCA03BD}"/>
              </a:ext>
            </a:extLst>
          </p:cNvPr>
          <p:cNvSpPr/>
          <p:nvPr/>
        </p:nvSpPr>
        <p:spPr>
          <a:xfrm>
            <a:off x="1331153" y="3816713"/>
            <a:ext cx="1096775" cy="646331"/>
          </a:xfrm>
          <a:prstGeom prst="rect">
            <a:avLst/>
          </a:prstGeom>
          <a:noFill/>
        </p:spPr>
        <p:txBody>
          <a:bodyPr wrap="none" lIns="91440" tIns="45720" rIns="91440" bIns="45720">
            <a:spAutoFit/>
          </a:bodyPr>
          <a:lstStyle/>
          <a:p>
            <a:pPr algn="ctr"/>
            <a:r>
              <a:rPr lang="en-US" sz="36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Music</a:t>
            </a:r>
            <a:endPar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21" name="TextBox 20">
            <a:extLst>
              <a:ext uri="{FF2B5EF4-FFF2-40B4-BE49-F238E27FC236}">
                <a16:creationId xmlns:a16="http://schemas.microsoft.com/office/drawing/2014/main" id="{58EE57C7-EB62-40EA-840F-E4AD60844430}"/>
              </a:ext>
            </a:extLst>
          </p:cNvPr>
          <p:cNvSpPr txBox="1"/>
          <p:nvPr/>
        </p:nvSpPr>
        <p:spPr>
          <a:xfrm>
            <a:off x="118369" y="5362003"/>
            <a:ext cx="3556986" cy="1446550"/>
          </a:xfrm>
          <a:prstGeom prst="rect">
            <a:avLst/>
          </a:prstGeom>
          <a:noFill/>
          <a:ln w="28575">
            <a:solidFill>
              <a:schemeClr val="accent1">
                <a:lumMod val="50000"/>
              </a:schemeClr>
            </a:solidFill>
          </a:ln>
        </p:spPr>
        <p:txBody>
          <a:bodyPr wrap="square" rtlCol="0">
            <a:spAutoFit/>
          </a:bodyPr>
          <a:lstStyle/>
          <a:p>
            <a:pPr algn="ctr"/>
            <a:endParaRPr lang="en-GB" dirty="0">
              <a:latin typeface="Sassoon Penpals Joined" panose="02000400000000000000" pitchFamily="50" charset="0"/>
            </a:endParaRPr>
          </a:p>
          <a:p>
            <a:endParaRPr lang="en-GB" sz="1000" dirty="0">
              <a:latin typeface="Sassoon Penpals Joined" panose="02000400000000000000" pitchFamily="50" charset="0"/>
            </a:endParaRPr>
          </a:p>
          <a:p>
            <a:r>
              <a:rPr lang="en-GB" sz="1000" dirty="0">
                <a:latin typeface="Sassoon Penpals Joined" panose="02000400000000000000" pitchFamily="50" charset="0"/>
              </a:rPr>
              <a:t>Following the Oak National RE Curriculum, Festivals: How do they celebrate the natural world? In this unit pupils will investigate how Christians and Jews celebrate the natural world. They will examine case studies that to understand that there may be similarities and differences around the world. They will examine the concept of stewardship in Christianity and Jewish idea of tikkun </a:t>
            </a:r>
            <a:r>
              <a:rPr lang="en-GB" sz="1000" dirty="0" err="1">
                <a:latin typeface="Sassoon Penpals Joined" panose="02000400000000000000" pitchFamily="50" charset="0"/>
              </a:rPr>
              <a:t>olam</a:t>
            </a:r>
            <a:r>
              <a:rPr lang="en-GB" sz="1000" dirty="0">
                <a:latin typeface="Sassoon Penpals Joined" panose="02000400000000000000" pitchFamily="50" charset="0"/>
              </a:rPr>
              <a:t>.</a:t>
            </a:r>
          </a:p>
        </p:txBody>
      </p:sp>
      <p:sp>
        <p:nvSpPr>
          <p:cNvPr id="22" name="Rectangle 21">
            <a:extLst>
              <a:ext uri="{FF2B5EF4-FFF2-40B4-BE49-F238E27FC236}">
                <a16:creationId xmlns:a16="http://schemas.microsoft.com/office/drawing/2014/main" id="{FF79C575-823C-4E1D-B858-A8FEEC81D2D4}"/>
              </a:ext>
            </a:extLst>
          </p:cNvPr>
          <p:cNvSpPr/>
          <p:nvPr/>
        </p:nvSpPr>
        <p:spPr>
          <a:xfrm>
            <a:off x="1608427" y="5224501"/>
            <a:ext cx="611065" cy="646331"/>
          </a:xfrm>
          <a:prstGeom prst="rect">
            <a:avLst/>
          </a:prstGeom>
          <a:noFill/>
        </p:spPr>
        <p:txBody>
          <a:bodyPr wrap="none" lIns="91440" tIns="45720" rIns="91440" bIns="45720">
            <a:spAutoFit/>
          </a:bodyPr>
          <a:lstStyle/>
          <a:p>
            <a:pPr algn="ctr"/>
            <a:r>
              <a:rPr lang="en-US" sz="36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RE</a:t>
            </a:r>
            <a:endPar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23" name="TextBox 22">
            <a:extLst>
              <a:ext uri="{FF2B5EF4-FFF2-40B4-BE49-F238E27FC236}">
                <a16:creationId xmlns:a16="http://schemas.microsoft.com/office/drawing/2014/main" id="{B7ACBF0E-8256-4649-B8C5-5FA416C3EED4}"/>
              </a:ext>
            </a:extLst>
          </p:cNvPr>
          <p:cNvSpPr txBox="1"/>
          <p:nvPr/>
        </p:nvSpPr>
        <p:spPr>
          <a:xfrm>
            <a:off x="3980335" y="3619578"/>
            <a:ext cx="4075877" cy="1292662"/>
          </a:xfrm>
          <a:prstGeom prst="rect">
            <a:avLst/>
          </a:prstGeom>
          <a:noFill/>
          <a:ln w="28575">
            <a:solidFill>
              <a:schemeClr val="accent1">
                <a:lumMod val="50000"/>
              </a:schemeClr>
            </a:solidFill>
          </a:ln>
        </p:spPr>
        <p:txBody>
          <a:bodyPr wrap="square" rtlCol="0">
            <a:spAutoFit/>
          </a:bodyPr>
          <a:lstStyle/>
          <a:p>
            <a:endParaRPr lang="en-GB" dirty="0">
              <a:latin typeface="Sassoon Penpals Joined" panose="02000400000000000000" pitchFamily="50" charset="0"/>
            </a:endParaRPr>
          </a:p>
          <a:p>
            <a:r>
              <a:rPr lang="en-US" sz="1000" b="1" u="sng" dirty="0">
                <a:latin typeface="Sassoon Penpals Joined" panose="02000400000000000000" pitchFamily="50" charset="0"/>
              </a:rPr>
              <a:t>P</a:t>
            </a:r>
            <a:r>
              <a:rPr lang="en-GB" sz="1000" b="1" u="sng" dirty="0" err="1">
                <a:latin typeface="Sassoon Penpals Joined" panose="02000400000000000000" pitchFamily="50" charset="0"/>
              </a:rPr>
              <a:t>eover</a:t>
            </a:r>
            <a:endParaRPr lang="en-GB" sz="1000" b="1" u="sng" dirty="0">
              <a:latin typeface="Sassoon Penpals Joined" panose="02000400000000000000" pitchFamily="50" charset="0"/>
            </a:endParaRPr>
          </a:p>
          <a:p>
            <a:r>
              <a:rPr lang="en-US" sz="1000" dirty="0">
                <a:latin typeface="Sassoon Penpals Joined" panose="02000400000000000000" pitchFamily="50" charset="0"/>
              </a:rPr>
              <a:t>What are the significant places and who are the significant people in </a:t>
            </a:r>
            <a:r>
              <a:rPr lang="en-US" sz="1000" dirty="0" err="1">
                <a:latin typeface="Sassoon Penpals Joined" panose="02000400000000000000" pitchFamily="50" charset="0"/>
              </a:rPr>
              <a:t>Peover</a:t>
            </a:r>
            <a:r>
              <a:rPr lang="en-US" sz="1000" dirty="0">
                <a:latin typeface="Sassoon Penpals Joined" panose="02000400000000000000" pitchFamily="50" charset="0"/>
              </a:rPr>
              <a:t>? To know when our school was built and what our school looked like when it was first built. To know how our school has changed over the years. To know what the cenotaphs and war are and when they were made. To know where </a:t>
            </a:r>
            <a:r>
              <a:rPr lang="en-US" sz="1000" dirty="0" err="1">
                <a:latin typeface="Sassoon Penpals Joined" panose="02000400000000000000" pitchFamily="50" charset="0"/>
              </a:rPr>
              <a:t>Peover</a:t>
            </a:r>
            <a:r>
              <a:rPr lang="en-US" sz="1000" dirty="0">
                <a:latin typeface="Sassoon Penpals Joined" panose="02000400000000000000" pitchFamily="50" charset="0"/>
              </a:rPr>
              <a:t> hall and St Lawrence Church is located and when it was built.</a:t>
            </a:r>
            <a:r>
              <a:rPr lang="en-GB" sz="1000" dirty="0">
                <a:latin typeface="Sassoon Penpals Joined" panose="02000400000000000000" pitchFamily="50" charset="0"/>
              </a:rPr>
              <a:t>. </a:t>
            </a:r>
          </a:p>
        </p:txBody>
      </p:sp>
      <p:sp>
        <p:nvSpPr>
          <p:cNvPr id="24" name="Rectangle 23">
            <a:extLst>
              <a:ext uri="{FF2B5EF4-FFF2-40B4-BE49-F238E27FC236}">
                <a16:creationId xmlns:a16="http://schemas.microsoft.com/office/drawing/2014/main" id="{D4D466E8-9B79-494C-95B2-D5F5465616A6}"/>
              </a:ext>
            </a:extLst>
          </p:cNvPr>
          <p:cNvSpPr/>
          <p:nvPr/>
        </p:nvSpPr>
        <p:spPr>
          <a:xfrm>
            <a:off x="5196209" y="3513150"/>
            <a:ext cx="1759939" cy="646331"/>
          </a:xfrm>
          <a:prstGeom prst="rect">
            <a:avLst/>
          </a:prstGeom>
          <a:noFill/>
        </p:spPr>
        <p:txBody>
          <a:bodyPr wrap="square" lIns="91440" tIns="45720" rIns="91440" bIns="45720">
            <a:spAutoFit/>
          </a:bodyPr>
          <a:lstStyle/>
          <a:p>
            <a:pPr algn="ctr"/>
            <a:r>
              <a:rPr lang="en-US" sz="32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History </a:t>
            </a:r>
            <a:r>
              <a:rPr lang="en-US" sz="36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 </a:t>
            </a:r>
          </a:p>
        </p:txBody>
      </p:sp>
      <p:sp>
        <p:nvSpPr>
          <p:cNvPr id="25" name="TextBox 24">
            <a:extLst>
              <a:ext uri="{FF2B5EF4-FFF2-40B4-BE49-F238E27FC236}">
                <a16:creationId xmlns:a16="http://schemas.microsoft.com/office/drawing/2014/main" id="{2CF18870-9A7A-48E6-9D37-7CDB4389E326}"/>
              </a:ext>
            </a:extLst>
          </p:cNvPr>
          <p:cNvSpPr txBox="1"/>
          <p:nvPr/>
        </p:nvSpPr>
        <p:spPr>
          <a:xfrm>
            <a:off x="8186254" y="2017356"/>
            <a:ext cx="3843130" cy="1531188"/>
          </a:xfrm>
          <a:prstGeom prst="rect">
            <a:avLst/>
          </a:prstGeom>
          <a:noFill/>
          <a:ln w="28575">
            <a:solidFill>
              <a:schemeClr val="accent1">
                <a:lumMod val="50000"/>
              </a:schemeClr>
            </a:solidFill>
          </a:ln>
        </p:spPr>
        <p:txBody>
          <a:bodyPr wrap="square" rtlCol="0">
            <a:spAutoFit/>
          </a:bodyPr>
          <a:lstStyle/>
          <a:p>
            <a:endParaRPr lang="en-GB" sz="1000" dirty="0">
              <a:latin typeface="Sassoon Penpals Joined" panose="02000400000000000000" pitchFamily="50" charset="0"/>
            </a:endParaRPr>
          </a:p>
          <a:p>
            <a:endParaRPr lang="en-GB" sz="1000" dirty="0">
              <a:latin typeface="Sassoon Penpals Joined" panose="02000400000000000000" pitchFamily="50" charset="0"/>
            </a:endParaRPr>
          </a:p>
          <a:p>
            <a:endParaRPr lang="en-US" sz="1050" dirty="0">
              <a:latin typeface="Sassoon Penpals Joined" panose="02000400000000000000" pitchFamily="50" charset="0"/>
            </a:endParaRPr>
          </a:p>
          <a:p>
            <a:r>
              <a:rPr lang="en-US" sz="1050" dirty="0">
                <a:latin typeface="Sassoon Penpals Joined" panose="02000400000000000000" pitchFamily="50" charset="0"/>
              </a:rPr>
              <a:t>Mechanisms (Wheels &amp; Axles) </a:t>
            </a:r>
          </a:p>
          <a:p>
            <a:r>
              <a:rPr lang="en-US" sz="1050" dirty="0">
                <a:latin typeface="Sassoon Penpals Joined" panose="02000400000000000000" pitchFamily="50" charset="0"/>
              </a:rPr>
              <a:t>Composite: To make an emergency vehicle</a:t>
            </a:r>
          </a:p>
          <a:p>
            <a:r>
              <a:rPr lang="en-US" sz="1050" dirty="0">
                <a:latin typeface="Sassoon Penpals Joined" panose="02000400000000000000" pitchFamily="50" charset="0"/>
              </a:rPr>
              <a:t>• Know how to generate initial ideas and create a simple design criteria •Know how to select from and use a range of tools and equipment to perform practical tasks</a:t>
            </a:r>
          </a:p>
          <a:p>
            <a:r>
              <a:rPr lang="en-US" sz="1050" dirty="0">
                <a:latin typeface="Sassoon Penpals Joined" panose="02000400000000000000" pitchFamily="50" charset="0"/>
              </a:rPr>
              <a:t>• Know how to explore and evaluate a range of products with wheels and axles. </a:t>
            </a:r>
            <a:endParaRPr lang="en-GB" sz="1050" dirty="0">
              <a:latin typeface="Sassoon Penpals Joined" panose="02000400000000000000" pitchFamily="50" charset="0"/>
            </a:endParaRPr>
          </a:p>
        </p:txBody>
      </p:sp>
      <p:sp>
        <p:nvSpPr>
          <p:cNvPr id="26" name="Rectangle 25">
            <a:extLst>
              <a:ext uri="{FF2B5EF4-FFF2-40B4-BE49-F238E27FC236}">
                <a16:creationId xmlns:a16="http://schemas.microsoft.com/office/drawing/2014/main" id="{F9122522-5DE1-4663-8BC9-EBCE6AEF5A8F}"/>
              </a:ext>
            </a:extLst>
          </p:cNvPr>
          <p:cNvSpPr/>
          <p:nvPr/>
        </p:nvSpPr>
        <p:spPr>
          <a:xfrm>
            <a:off x="9446375" y="2017356"/>
            <a:ext cx="1296102" cy="646331"/>
          </a:xfrm>
          <a:prstGeom prst="rect">
            <a:avLst/>
          </a:prstGeom>
          <a:noFill/>
        </p:spPr>
        <p:txBody>
          <a:bodyPr wrap="square" lIns="91440" tIns="45720" rIns="91440" bIns="45720">
            <a:spAutoFit/>
          </a:bodyPr>
          <a:lstStyle/>
          <a:p>
            <a:pPr algn="ctr"/>
            <a:r>
              <a:rPr lang="en-US" sz="3600" b="1"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D&amp;T </a:t>
            </a:r>
            <a:endPar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27" name="TextBox 26">
            <a:extLst>
              <a:ext uri="{FF2B5EF4-FFF2-40B4-BE49-F238E27FC236}">
                <a16:creationId xmlns:a16="http://schemas.microsoft.com/office/drawing/2014/main" id="{F46B2F44-C1B7-4B18-9077-4C537FB09E26}"/>
              </a:ext>
            </a:extLst>
          </p:cNvPr>
          <p:cNvSpPr txBox="1"/>
          <p:nvPr/>
        </p:nvSpPr>
        <p:spPr>
          <a:xfrm>
            <a:off x="8188286" y="3807018"/>
            <a:ext cx="3843130" cy="1477328"/>
          </a:xfrm>
          <a:prstGeom prst="rect">
            <a:avLst/>
          </a:prstGeom>
          <a:noFill/>
          <a:ln w="28575">
            <a:solidFill>
              <a:schemeClr val="accent1">
                <a:lumMod val="50000"/>
              </a:schemeClr>
            </a:solidFill>
          </a:ln>
        </p:spPr>
        <p:txBody>
          <a:bodyPr wrap="square" rtlCol="0">
            <a:spAutoFit/>
          </a:bodyPr>
          <a:lstStyle/>
          <a:p>
            <a:pPr algn="ctr"/>
            <a:endParaRPr lang="en-GB" sz="1000" dirty="0">
              <a:latin typeface="Sassoon Penpals Joined" panose="02000400000000000000" pitchFamily="50" charset="0"/>
            </a:endParaRPr>
          </a:p>
          <a:p>
            <a:pPr algn="ctr"/>
            <a:endParaRPr lang="en-GB" sz="1000" dirty="0">
              <a:latin typeface="Sassoon Penpals Joined" panose="02000400000000000000" pitchFamily="50" charset="0"/>
            </a:endParaRPr>
          </a:p>
          <a:p>
            <a:r>
              <a:rPr lang="en-US" sz="1000" dirty="0">
                <a:latin typeface="Sassoon Penpals Joined" panose="02000400000000000000" pitchFamily="50" charset="0"/>
              </a:rPr>
              <a:t>Living in the wider world:</a:t>
            </a:r>
          </a:p>
          <a:p>
            <a:r>
              <a:rPr lang="en-GB" sz="1000" dirty="0">
                <a:latin typeface="Sassoon Penpals Joined" panose="02000400000000000000" pitchFamily="50" charset="0"/>
              </a:rPr>
              <a:t>To know that people work to earn money. To know about different jobs people do in the community. To know that people have different </a:t>
            </a:r>
          </a:p>
          <a:p>
            <a:r>
              <a:rPr lang="en-GB" sz="1000" dirty="0">
                <a:latin typeface="Sassoon Penpals Joined" panose="02000400000000000000" pitchFamily="50" charset="0"/>
              </a:rPr>
              <a:t>skills and interests. To know that different jobs need different skills. To know that people can use ideas and skills to make or raise money. </a:t>
            </a:r>
          </a:p>
          <a:p>
            <a:r>
              <a:rPr lang="en-GB" sz="1000" dirty="0">
                <a:latin typeface="Sassoon Penpals Joined" panose="02000400000000000000" pitchFamily="50" charset="0"/>
              </a:rPr>
              <a:t>To know how to talk about jobs and things they would like to achieve </a:t>
            </a:r>
          </a:p>
          <a:p>
            <a:r>
              <a:rPr lang="en-GB" sz="1000" dirty="0">
                <a:latin typeface="Sassoon Penpals Joined" panose="02000400000000000000" pitchFamily="50" charset="0"/>
              </a:rPr>
              <a:t>in the future. </a:t>
            </a:r>
          </a:p>
        </p:txBody>
      </p:sp>
      <p:sp>
        <p:nvSpPr>
          <p:cNvPr id="28" name="Rectangle 27">
            <a:extLst>
              <a:ext uri="{FF2B5EF4-FFF2-40B4-BE49-F238E27FC236}">
                <a16:creationId xmlns:a16="http://schemas.microsoft.com/office/drawing/2014/main" id="{4A646E43-0965-409D-939C-B2A3962AAD8F}"/>
              </a:ext>
            </a:extLst>
          </p:cNvPr>
          <p:cNvSpPr/>
          <p:nvPr/>
        </p:nvSpPr>
        <p:spPr>
          <a:xfrm>
            <a:off x="9559968" y="3739624"/>
            <a:ext cx="1074332" cy="646331"/>
          </a:xfrm>
          <a:prstGeom prst="rect">
            <a:avLst/>
          </a:prstGeom>
          <a:noFill/>
        </p:spPr>
        <p:txBody>
          <a:bodyPr wrap="none" lIns="91440" tIns="45720" rIns="91440" bIns="45720">
            <a:spAutoFit/>
          </a:bodyPr>
          <a:lstStyle/>
          <a:p>
            <a:pPr algn="ctr"/>
            <a:r>
              <a:rPr lang="en-US" sz="36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PSHE</a:t>
            </a:r>
            <a:endPar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29" name="TextBox 28">
            <a:extLst>
              <a:ext uri="{FF2B5EF4-FFF2-40B4-BE49-F238E27FC236}">
                <a16:creationId xmlns:a16="http://schemas.microsoft.com/office/drawing/2014/main" id="{ACA94648-FF22-4DA0-9640-38D4D2F04C34}"/>
              </a:ext>
            </a:extLst>
          </p:cNvPr>
          <p:cNvSpPr txBox="1"/>
          <p:nvPr/>
        </p:nvSpPr>
        <p:spPr>
          <a:xfrm>
            <a:off x="8186254" y="5381237"/>
            <a:ext cx="3843130" cy="1323439"/>
          </a:xfrm>
          <a:prstGeom prst="rect">
            <a:avLst/>
          </a:prstGeom>
          <a:noFill/>
          <a:ln w="28575">
            <a:solidFill>
              <a:schemeClr val="accent1">
                <a:lumMod val="50000"/>
              </a:schemeClr>
            </a:solidFill>
          </a:ln>
        </p:spPr>
        <p:txBody>
          <a:bodyPr wrap="square" rtlCol="0">
            <a:spAutoFit/>
          </a:bodyPr>
          <a:lstStyle/>
          <a:p>
            <a:endParaRPr lang="en-GB" sz="1000" dirty="0">
              <a:latin typeface="Sassoon Penpals Joined" panose="02000400000000000000" pitchFamily="50" charset="0"/>
            </a:endParaRPr>
          </a:p>
          <a:p>
            <a:endParaRPr lang="en-GB" sz="1000" dirty="0">
              <a:latin typeface="Sassoon Penpals Joined" panose="02000400000000000000" pitchFamily="50" charset="0"/>
            </a:endParaRPr>
          </a:p>
          <a:p>
            <a:endParaRPr lang="en-GB" sz="1000" dirty="0">
              <a:latin typeface="Sassoon Penpals Joined" panose="02000400000000000000" pitchFamily="50" charset="0"/>
            </a:endParaRPr>
          </a:p>
          <a:p>
            <a:pPr algn="ctr"/>
            <a:endParaRPr lang="en-GB" sz="1000" dirty="0">
              <a:latin typeface="Sassoon Penpals Joined" panose="02000400000000000000" pitchFamily="50" charset="0"/>
            </a:endParaRPr>
          </a:p>
          <a:p>
            <a:pPr algn="ctr"/>
            <a:r>
              <a:rPr lang="en-GB" sz="1000" dirty="0">
                <a:latin typeface="Sassoon Penpals Joined" panose="02000400000000000000" pitchFamily="50" charset="0"/>
              </a:rPr>
              <a:t>Sports Coach Mrs Russ will be teaching dance, whilst Mr Greatbanks will be teaching striking and fielding.</a:t>
            </a:r>
          </a:p>
          <a:p>
            <a:pPr algn="ctr"/>
            <a:endParaRPr lang="en-GB" sz="1000" dirty="0">
              <a:latin typeface="Sassoon Penpals Joined" panose="02000400000000000000" pitchFamily="50" charset="0"/>
            </a:endParaRPr>
          </a:p>
          <a:p>
            <a:pPr algn="ctr"/>
            <a:endParaRPr lang="en-GB" sz="1000" dirty="0">
              <a:latin typeface="Sassoon Penpals Joined" panose="02000400000000000000" pitchFamily="50" charset="0"/>
            </a:endParaRPr>
          </a:p>
        </p:txBody>
      </p:sp>
      <p:sp>
        <p:nvSpPr>
          <p:cNvPr id="30" name="Rectangle 29">
            <a:extLst>
              <a:ext uri="{FF2B5EF4-FFF2-40B4-BE49-F238E27FC236}">
                <a16:creationId xmlns:a16="http://schemas.microsoft.com/office/drawing/2014/main" id="{93C54123-4212-4274-9E46-23A83E72A3FD}"/>
              </a:ext>
            </a:extLst>
          </p:cNvPr>
          <p:cNvSpPr/>
          <p:nvPr/>
        </p:nvSpPr>
        <p:spPr>
          <a:xfrm>
            <a:off x="9666264" y="5414747"/>
            <a:ext cx="856325" cy="646331"/>
          </a:xfrm>
          <a:prstGeom prst="rect">
            <a:avLst/>
          </a:prstGeom>
          <a:noFill/>
        </p:spPr>
        <p:txBody>
          <a:bodyPr wrap="square" lIns="91440" tIns="45720" rIns="91440" bIns="45720">
            <a:spAutoFit/>
          </a:bodyPr>
          <a:lstStyle/>
          <a:p>
            <a:pPr algn="ctr"/>
            <a:r>
              <a:rPr lang="en-US" sz="36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PE</a:t>
            </a:r>
            <a:endPar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31" name="TextBox 30">
            <a:extLst>
              <a:ext uri="{FF2B5EF4-FFF2-40B4-BE49-F238E27FC236}">
                <a16:creationId xmlns:a16="http://schemas.microsoft.com/office/drawing/2014/main" id="{6B4978A2-CBA7-42C4-BBE8-3C4F1012E45A}"/>
              </a:ext>
            </a:extLst>
          </p:cNvPr>
          <p:cNvSpPr txBox="1"/>
          <p:nvPr/>
        </p:nvSpPr>
        <p:spPr>
          <a:xfrm>
            <a:off x="3995328" y="5169441"/>
            <a:ext cx="4030943" cy="1631216"/>
          </a:xfrm>
          <a:prstGeom prst="rect">
            <a:avLst/>
          </a:prstGeom>
          <a:noFill/>
          <a:ln w="28575">
            <a:solidFill>
              <a:schemeClr val="accent1">
                <a:lumMod val="50000"/>
              </a:schemeClr>
            </a:solidFill>
          </a:ln>
        </p:spPr>
        <p:txBody>
          <a:bodyPr wrap="square" rtlCol="0">
            <a:spAutoFit/>
          </a:bodyPr>
          <a:lstStyle/>
          <a:p>
            <a:endParaRPr lang="en-GB" sz="1000" dirty="0">
              <a:latin typeface="Sassoon Penpals Joined" panose="02000400000000000000" pitchFamily="50" charset="0"/>
            </a:endParaRPr>
          </a:p>
          <a:p>
            <a:endParaRPr lang="en-GB" sz="1000" dirty="0">
              <a:highlight>
                <a:srgbClr val="FFFF00"/>
              </a:highlight>
              <a:latin typeface="Sassoon Penpals Joined" panose="02000400000000000000" pitchFamily="50" charset="0"/>
            </a:endParaRPr>
          </a:p>
          <a:p>
            <a:r>
              <a:rPr lang="en-GB" sz="1000" dirty="0">
                <a:latin typeface="Sassoon Penpals Joined" panose="02000400000000000000" pitchFamily="50" charset="0"/>
              </a:rPr>
              <a:t>This half-term we will be looking at the topic – Animals including humans. Our composite will be how do Animals including humans grow into healthy adults.</a:t>
            </a:r>
          </a:p>
          <a:p>
            <a:r>
              <a:rPr lang="en-GB" sz="1000" dirty="0">
                <a:latin typeface="Sassoon Penpals Joined" panose="02000400000000000000" pitchFamily="50" charset="0"/>
              </a:rPr>
              <a:t> • To know the basic parts of the human body.</a:t>
            </a:r>
          </a:p>
          <a:p>
            <a:r>
              <a:rPr lang="en-GB" sz="1000" dirty="0">
                <a:latin typeface="Sassoon Penpals Joined" panose="02000400000000000000" pitchFamily="50" charset="0"/>
              </a:rPr>
              <a:t>• To understand the term offspring and that offspring grow into adults.</a:t>
            </a:r>
          </a:p>
          <a:p>
            <a:r>
              <a:rPr lang="en-GB" sz="1000" dirty="0">
                <a:latin typeface="Sassoon Penpals Joined" panose="02000400000000000000" pitchFamily="50" charset="0"/>
              </a:rPr>
              <a:t>• To know that some offspring don’t look like their adult</a:t>
            </a:r>
          </a:p>
          <a:p>
            <a:r>
              <a:rPr lang="en-GB" sz="1000" dirty="0">
                <a:latin typeface="Sassoon Penpals Joined" panose="02000400000000000000" pitchFamily="50" charset="0"/>
              </a:rPr>
              <a:t>• To know what animals need to survive.</a:t>
            </a:r>
          </a:p>
          <a:p>
            <a:r>
              <a:rPr lang="en-GB" sz="1000" dirty="0">
                <a:latin typeface="Sassoon Penpals Joined" panose="02000400000000000000" pitchFamily="50" charset="0"/>
              </a:rPr>
              <a:t>• To know to grow into a healthy adult the importance of exercise, healthy eating and hygiene.</a:t>
            </a:r>
          </a:p>
        </p:txBody>
      </p:sp>
      <p:sp>
        <p:nvSpPr>
          <p:cNvPr id="32" name="Rectangle 31">
            <a:extLst>
              <a:ext uri="{FF2B5EF4-FFF2-40B4-BE49-F238E27FC236}">
                <a16:creationId xmlns:a16="http://schemas.microsoft.com/office/drawing/2014/main" id="{19ECC9E7-0805-46A9-86EB-8DD6AD78C408}"/>
              </a:ext>
            </a:extLst>
          </p:cNvPr>
          <p:cNvSpPr/>
          <p:nvPr/>
        </p:nvSpPr>
        <p:spPr>
          <a:xfrm>
            <a:off x="4893683" y="5030027"/>
            <a:ext cx="2234231" cy="707886"/>
          </a:xfrm>
          <a:prstGeom prst="rect">
            <a:avLst/>
          </a:prstGeom>
          <a:noFill/>
        </p:spPr>
        <p:txBody>
          <a:bodyPr wrap="square" lIns="91440" tIns="45720" rIns="91440" bIns="45720">
            <a:spAutoFit/>
          </a:bodyPr>
          <a:lstStyle/>
          <a:p>
            <a:pPr algn="ctr"/>
            <a:r>
              <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Science</a:t>
            </a:r>
          </a:p>
        </p:txBody>
      </p:sp>
      <p:sp>
        <p:nvSpPr>
          <p:cNvPr id="33" name="TextBox 32">
            <a:extLst>
              <a:ext uri="{FF2B5EF4-FFF2-40B4-BE49-F238E27FC236}">
                <a16:creationId xmlns:a16="http://schemas.microsoft.com/office/drawing/2014/main" id="{90CBE3DA-E355-422F-828F-66F6CA3D1DFF}"/>
              </a:ext>
            </a:extLst>
          </p:cNvPr>
          <p:cNvSpPr txBox="1"/>
          <p:nvPr/>
        </p:nvSpPr>
        <p:spPr>
          <a:xfrm>
            <a:off x="3989040" y="3052042"/>
            <a:ext cx="959268" cy="523220"/>
          </a:xfrm>
          <a:prstGeom prst="rect">
            <a:avLst/>
          </a:prstGeom>
          <a:solidFill>
            <a:schemeClr val="accent1">
              <a:lumMod val="50000"/>
            </a:schemeClr>
          </a:solidFill>
        </p:spPr>
        <p:txBody>
          <a:bodyPr wrap="square" rtlCol="0">
            <a:spAutoFit/>
          </a:bodyPr>
          <a:lstStyle/>
          <a:p>
            <a:pPr algn="ctr"/>
            <a:r>
              <a:rPr lang="en-GB" sz="2800" dirty="0">
                <a:solidFill>
                  <a:schemeClr val="bg1"/>
                </a:solidFill>
                <a:latin typeface="Sassoon Penpals Joined" panose="02000400000000000000" pitchFamily="50" charset="0"/>
              </a:rPr>
              <a:t>Care</a:t>
            </a:r>
          </a:p>
        </p:txBody>
      </p:sp>
      <p:sp>
        <p:nvSpPr>
          <p:cNvPr id="34" name="TextBox 33">
            <a:extLst>
              <a:ext uri="{FF2B5EF4-FFF2-40B4-BE49-F238E27FC236}">
                <a16:creationId xmlns:a16="http://schemas.microsoft.com/office/drawing/2014/main" id="{79401FA9-43AB-4AE9-A12B-2F2BDC01789A}"/>
              </a:ext>
            </a:extLst>
          </p:cNvPr>
          <p:cNvSpPr txBox="1"/>
          <p:nvPr/>
        </p:nvSpPr>
        <p:spPr>
          <a:xfrm>
            <a:off x="5040775" y="3050663"/>
            <a:ext cx="1580560" cy="523220"/>
          </a:xfrm>
          <a:prstGeom prst="rect">
            <a:avLst/>
          </a:prstGeom>
          <a:solidFill>
            <a:schemeClr val="accent1">
              <a:lumMod val="50000"/>
            </a:schemeClr>
          </a:solidFill>
        </p:spPr>
        <p:txBody>
          <a:bodyPr wrap="square" rtlCol="0">
            <a:spAutoFit/>
          </a:bodyPr>
          <a:lstStyle/>
          <a:p>
            <a:pPr algn="ctr"/>
            <a:r>
              <a:rPr lang="en-GB" sz="2800" dirty="0">
                <a:solidFill>
                  <a:schemeClr val="bg1"/>
                </a:solidFill>
                <a:latin typeface="Sassoon Penpals Joined" panose="02000400000000000000" pitchFamily="50" charset="0"/>
              </a:rPr>
              <a:t>Achieve</a:t>
            </a:r>
          </a:p>
        </p:txBody>
      </p:sp>
      <p:sp>
        <p:nvSpPr>
          <p:cNvPr id="35" name="TextBox 34">
            <a:extLst>
              <a:ext uri="{FF2B5EF4-FFF2-40B4-BE49-F238E27FC236}">
                <a16:creationId xmlns:a16="http://schemas.microsoft.com/office/drawing/2014/main" id="{9AA0F542-01C3-40D7-BC42-55845F592B25}"/>
              </a:ext>
            </a:extLst>
          </p:cNvPr>
          <p:cNvSpPr txBox="1"/>
          <p:nvPr/>
        </p:nvSpPr>
        <p:spPr>
          <a:xfrm>
            <a:off x="6685565" y="3032256"/>
            <a:ext cx="1370647" cy="523220"/>
          </a:xfrm>
          <a:prstGeom prst="rect">
            <a:avLst/>
          </a:prstGeom>
          <a:solidFill>
            <a:schemeClr val="accent1">
              <a:lumMod val="50000"/>
            </a:schemeClr>
          </a:solidFill>
        </p:spPr>
        <p:txBody>
          <a:bodyPr wrap="square" rtlCol="0">
            <a:spAutoFit/>
          </a:bodyPr>
          <a:lstStyle/>
          <a:p>
            <a:pPr algn="ctr"/>
            <a:r>
              <a:rPr lang="en-GB" sz="2800" dirty="0">
                <a:solidFill>
                  <a:schemeClr val="bg1"/>
                </a:solidFill>
                <a:latin typeface="Sassoon Penpals Joined" panose="02000400000000000000" pitchFamily="50" charset="0"/>
              </a:rPr>
              <a:t>Believe</a:t>
            </a:r>
          </a:p>
        </p:txBody>
      </p:sp>
    </p:spTree>
    <p:extLst>
      <p:ext uri="{BB962C8B-B14F-4D97-AF65-F5344CB8AC3E}">
        <p14:creationId xmlns:p14="http://schemas.microsoft.com/office/powerpoint/2010/main" val="32262849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A4A08D8-937B-4785-ABDD-E2361BC3CB7D}"/>
              </a:ext>
            </a:extLst>
          </p:cNvPr>
          <p:cNvSpPr/>
          <p:nvPr/>
        </p:nvSpPr>
        <p:spPr>
          <a:xfrm>
            <a:off x="118369" y="105818"/>
            <a:ext cx="11955262" cy="139464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pic>
        <p:nvPicPr>
          <p:cNvPr id="5" name="Picture 4" descr="Peover Superior Endowed Primary School">
            <a:extLst>
              <a:ext uri="{FF2B5EF4-FFF2-40B4-BE49-F238E27FC236}">
                <a16:creationId xmlns:a16="http://schemas.microsoft.com/office/drawing/2014/main" id="{F194F4D1-4146-4000-B017-3F34E1B228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23253" y="1808095"/>
            <a:ext cx="1580561" cy="1199090"/>
          </a:xfrm>
          <a:prstGeom prst="rect">
            <a:avLst/>
          </a:prstGeom>
          <a:noFill/>
          <a:ln>
            <a:noFill/>
          </a:ln>
        </p:spPr>
      </p:pic>
      <p:sp>
        <p:nvSpPr>
          <p:cNvPr id="6" name="Rectangle 5">
            <a:extLst>
              <a:ext uri="{FF2B5EF4-FFF2-40B4-BE49-F238E27FC236}">
                <a16:creationId xmlns:a16="http://schemas.microsoft.com/office/drawing/2014/main" id="{D9B9B036-0E70-48DE-9A5B-60FAFBC8441F}"/>
              </a:ext>
            </a:extLst>
          </p:cNvPr>
          <p:cNvSpPr/>
          <p:nvPr/>
        </p:nvSpPr>
        <p:spPr>
          <a:xfrm>
            <a:off x="118369" y="1344671"/>
            <a:ext cx="11955262" cy="4648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7" name="Rectangle 6">
            <a:extLst>
              <a:ext uri="{FF2B5EF4-FFF2-40B4-BE49-F238E27FC236}">
                <a16:creationId xmlns:a16="http://schemas.microsoft.com/office/drawing/2014/main" id="{25D053AA-FE37-490D-ADE2-229F578592DB}"/>
              </a:ext>
            </a:extLst>
          </p:cNvPr>
          <p:cNvSpPr/>
          <p:nvPr/>
        </p:nvSpPr>
        <p:spPr>
          <a:xfrm>
            <a:off x="550778" y="1495997"/>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8" name="Rectangle 7">
            <a:extLst>
              <a:ext uri="{FF2B5EF4-FFF2-40B4-BE49-F238E27FC236}">
                <a16:creationId xmlns:a16="http://schemas.microsoft.com/office/drawing/2014/main" id="{402D02D2-69F5-41C9-A8EC-0AF81BCCD306}"/>
              </a:ext>
            </a:extLst>
          </p:cNvPr>
          <p:cNvSpPr/>
          <p:nvPr/>
        </p:nvSpPr>
        <p:spPr>
          <a:xfrm>
            <a:off x="940136" y="1386581"/>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9" name="Rectangle 8">
            <a:extLst>
              <a:ext uri="{FF2B5EF4-FFF2-40B4-BE49-F238E27FC236}">
                <a16:creationId xmlns:a16="http://schemas.microsoft.com/office/drawing/2014/main" id="{BA883C8D-734F-46F2-875D-05D23C2A0B9C}"/>
              </a:ext>
            </a:extLst>
          </p:cNvPr>
          <p:cNvSpPr/>
          <p:nvPr/>
        </p:nvSpPr>
        <p:spPr>
          <a:xfrm>
            <a:off x="1422199" y="1448539"/>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0" name="Rectangle 9">
            <a:extLst>
              <a:ext uri="{FF2B5EF4-FFF2-40B4-BE49-F238E27FC236}">
                <a16:creationId xmlns:a16="http://schemas.microsoft.com/office/drawing/2014/main" id="{A45C86A0-A614-4E46-9785-C09CF9FBD501}"/>
              </a:ext>
            </a:extLst>
          </p:cNvPr>
          <p:cNvSpPr/>
          <p:nvPr/>
        </p:nvSpPr>
        <p:spPr>
          <a:xfrm>
            <a:off x="1669411" y="1475210"/>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1" name="Rectangle 10">
            <a:extLst>
              <a:ext uri="{FF2B5EF4-FFF2-40B4-BE49-F238E27FC236}">
                <a16:creationId xmlns:a16="http://schemas.microsoft.com/office/drawing/2014/main" id="{A26FAB99-A9C1-42A0-9BD7-9883DB1BD356}"/>
              </a:ext>
            </a:extLst>
          </p:cNvPr>
          <p:cNvSpPr/>
          <p:nvPr/>
        </p:nvSpPr>
        <p:spPr>
          <a:xfrm>
            <a:off x="10133231" y="1497550"/>
            <a:ext cx="420260" cy="236220"/>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latin typeface="Sassoon Penpals Joined" panose="02000400000000000000" pitchFamily="50" charset="0"/>
            </a:endParaRPr>
          </a:p>
        </p:txBody>
      </p:sp>
      <p:sp>
        <p:nvSpPr>
          <p:cNvPr id="12" name="Rectangle 11">
            <a:extLst>
              <a:ext uri="{FF2B5EF4-FFF2-40B4-BE49-F238E27FC236}">
                <a16:creationId xmlns:a16="http://schemas.microsoft.com/office/drawing/2014/main" id="{864B5929-4551-4FE0-A2D7-68224C16EC0E}"/>
              </a:ext>
            </a:extLst>
          </p:cNvPr>
          <p:cNvSpPr/>
          <p:nvPr/>
        </p:nvSpPr>
        <p:spPr>
          <a:xfrm>
            <a:off x="10522589" y="1388134"/>
            <a:ext cx="605669" cy="381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3" name="Rectangle 12">
            <a:extLst>
              <a:ext uri="{FF2B5EF4-FFF2-40B4-BE49-F238E27FC236}">
                <a16:creationId xmlns:a16="http://schemas.microsoft.com/office/drawing/2014/main" id="{89F99717-D42E-48FA-ADD9-5F732184BA46}"/>
              </a:ext>
            </a:extLst>
          </p:cNvPr>
          <p:cNvSpPr/>
          <p:nvPr/>
        </p:nvSpPr>
        <p:spPr>
          <a:xfrm>
            <a:off x="11004652" y="1450092"/>
            <a:ext cx="247212" cy="144780"/>
          </a:xfrm>
          <a:prstGeom prst="rect">
            <a:avLst/>
          </a:prstGeom>
          <a:solidFill>
            <a:sysClr val="window" lastClr="FFFFFF"/>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4" name="Rectangle 13">
            <a:extLst>
              <a:ext uri="{FF2B5EF4-FFF2-40B4-BE49-F238E27FC236}">
                <a16:creationId xmlns:a16="http://schemas.microsoft.com/office/drawing/2014/main" id="{CAD23E9D-0F0A-412A-B6C8-0044F1D2605B}"/>
              </a:ext>
            </a:extLst>
          </p:cNvPr>
          <p:cNvSpPr/>
          <p:nvPr/>
        </p:nvSpPr>
        <p:spPr>
          <a:xfrm>
            <a:off x="11251864" y="1476763"/>
            <a:ext cx="420260" cy="236220"/>
          </a:xfrm>
          <a:prstGeom prst="rect">
            <a:avLst/>
          </a:prstGeom>
          <a:solidFill>
            <a:srgbClr val="00206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latin typeface="Sassoon Penpals Joined" panose="02000400000000000000" pitchFamily="50" charset="0"/>
            </a:endParaRPr>
          </a:p>
        </p:txBody>
      </p:sp>
      <p:sp>
        <p:nvSpPr>
          <p:cNvPr id="15" name="TextBox 14">
            <a:extLst>
              <a:ext uri="{FF2B5EF4-FFF2-40B4-BE49-F238E27FC236}">
                <a16:creationId xmlns:a16="http://schemas.microsoft.com/office/drawing/2014/main" id="{29F5ABC4-37D3-42EA-874D-D1C41AB8FD40}"/>
              </a:ext>
            </a:extLst>
          </p:cNvPr>
          <p:cNvSpPr txBox="1"/>
          <p:nvPr/>
        </p:nvSpPr>
        <p:spPr>
          <a:xfrm>
            <a:off x="-485764" y="148696"/>
            <a:ext cx="12428739" cy="1107996"/>
          </a:xfrm>
          <a:prstGeom prst="rect">
            <a:avLst/>
          </a:prstGeom>
          <a:noFill/>
        </p:spPr>
        <p:txBody>
          <a:bodyPr wrap="square" rtlCol="0">
            <a:spAutoFit/>
          </a:bodyPr>
          <a:lstStyle/>
          <a:p>
            <a:pPr algn="ctr"/>
            <a:r>
              <a:rPr lang="en-GB" sz="6600" dirty="0">
                <a:solidFill>
                  <a:schemeClr val="bg1"/>
                </a:solidFill>
                <a:latin typeface="Sassoon Penpals Joined" panose="02000400000000000000" pitchFamily="50" charset="0"/>
              </a:rPr>
              <a:t>Curriculum Map – Sycamore</a:t>
            </a:r>
          </a:p>
        </p:txBody>
      </p:sp>
      <p:sp>
        <p:nvSpPr>
          <p:cNvPr id="16" name="TextBox 15">
            <a:extLst>
              <a:ext uri="{FF2B5EF4-FFF2-40B4-BE49-F238E27FC236}">
                <a16:creationId xmlns:a16="http://schemas.microsoft.com/office/drawing/2014/main" id="{8FC92644-4BFD-49C4-B879-C027CCCC3E2A}"/>
              </a:ext>
            </a:extLst>
          </p:cNvPr>
          <p:cNvSpPr txBox="1"/>
          <p:nvPr/>
        </p:nvSpPr>
        <p:spPr>
          <a:xfrm>
            <a:off x="4048217" y="1386581"/>
            <a:ext cx="4313358" cy="369332"/>
          </a:xfrm>
          <a:prstGeom prst="rect">
            <a:avLst/>
          </a:prstGeom>
          <a:noFill/>
        </p:spPr>
        <p:txBody>
          <a:bodyPr wrap="square" rtlCol="0">
            <a:spAutoFit/>
          </a:bodyPr>
          <a:lstStyle/>
          <a:p>
            <a:pPr algn="ctr"/>
            <a:r>
              <a:rPr lang="en-GB" dirty="0">
                <a:solidFill>
                  <a:schemeClr val="bg1"/>
                </a:solidFill>
                <a:latin typeface="Sassoon Penpals Joined" panose="02000400000000000000" pitchFamily="50" charset="0"/>
              </a:rPr>
              <a:t>Wider Curriculum – Autumn Term 2 </a:t>
            </a:r>
          </a:p>
        </p:txBody>
      </p:sp>
      <p:sp>
        <p:nvSpPr>
          <p:cNvPr id="17" name="TextBox 16">
            <a:extLst>
              <a:ext uri="{FF2B5EF4-FFF2-40B4-BE49-F238E27FC236}">
                <a16:creationId xmlns:a16="http://schemas.microsoft.com/office/drawing/2014/main" id="{AFF4288F-7B85-4A04-8833-ACAA6D99C961}"/>
              </a:ext>
            </a:extLst>
          </p:cNvPr>
          <p:cNvSpPr txBox="1"/>
          <p:nvPr/>
        </p:nvSpPr>
        <p:spPr>
          <a:xfrm>
            <a:off x="137204" y="2016229"/>
            <a:ext cx="3733279" cy="1845120"/>
          </a:xfrm>
          <a:prstGeom prst="rect">
            <a:avLst/>
          </a:prstGeom>
          <a:noFill/>
          <a:ln w="28575">
            <a:solidFill>
              <a:schemeClr val="accent1">
                <a:lumMod val="50000"/>
              </a:schemeClr>
            </a:solidFill>
          </a:ln>
        </p:spPr>
        <p:txBody>
          <a:bodyPr wrap="square" rtlCol="0">
            <a:spAutoFit/>
          </a:bodyPr>
          <a:lstStyle/>
          <a:p>
            <a:endParaRPr lang="en-GB" dirty="0">
              <a:latin typeface="Sassoon Penpals Joined" panose="02000400000000000000" pitchFamily="50" charset="0"/>
            </a:endParaRPr>
          </a:p>
          <a:p>
            <a:endParaRPr lang="en-GB" dirty="0">
              <a:latin typeface="Sassoon Penpals Joined" panose="02000400000000000000" pitchFamily="50" charset="0"/>
            </a:endParaRPr>
          </a:p>
          <a:p>
            <a:endParaRPr lang="en-GB" sz="1050" dirty="0">
              <a:latin typeface="Sassoon Penpals Joined" panose="02000400000000000000" pitchFamily="50" charset="0"/>
            </a:endParaRPr>
          </a:p>
          <a:p>
            <a:pPr lvl="0">
              <a:lnSpc>
                <a:spcPct val="107000"/>
              </a:lnSpc>
              <a:defRPr/>
            </a:pPr>
            <a:r>
              <a:rPr lang="en-GB" sz="1050" dirty="0">
                <a:latin typeface="Sassoon Penpals Joined" panose="02000400000000000000" pitchFamily="50" charset="0"/>
              </a:rPr>
              <a:t>This half term, we will be reading the text ‘Stanley’s Stick.’ The children will learn to read and unpick the text. They will write a:</a:t>
            </a:r>
          </a:p>
          <a:p>
            <a:pPr lvl="0">
              <a:lnSpc>
                <a:spcPct val="107000"/>
              </a:lnSpc>
              <a:defRPr/>
            </a:pPr>
            <a:r>
              <a:rPr lang="en-GB" sz="1050" dirty="0">
                <a:latin typeface="Sassoon Penpals Joined" panose="02000400000000000000" pitchFamily="50" charset="0"/>
                <a:ea typeface="Calibri" panose="020F0502020204030204" pitchFamily="34" charset="0"/>
                <a:cs typeface="Times New Roman" panose="02020603050405020304" pitchFamily="18" charset="0"/>
              </a:rPr>
              <a:t>Character thoughts/bubbles</a:t>
            </a:r>
          </a:p>
          <a:p>
            <a:pPr>
              <a:lnSpc>
                <a:spcPct val="107000"/>
              </a:lnSpc>
              <a:spcAft>
                <a:spcPts val="0"/>
              </a:spcAft>
            </a:pPr>
            <a:r>
              <a:rPr lang="en-GB" sz="1050" dirty="0">
                <a:latin typeface="Sassoon Penpals Joined" panose="02000400000000000000" pitchFamily="50" charset="0"/>
                <a:ea typeface="Calibri" panose="020F0502020204030204" pitchFamily="34" charset="0"/>
                <a:cs typeface="Times New Roman" panose="02020603050405020304" pitchFamily="18" charset="0"/>
              </a:rPr>
              <a:t>Story Innovation</a:t>
            </a:r>
          </a:p>
          <a:p>
            <a:pPr>
              <a:lnSpc>
                <a:spcPct val="107000"/>
              </a:lnSpc>
              <a:spcAft>
                <a:spcPts val="0"/>
              </a:spcAft>
            </a:pPr>
            <a:r>
              <a:rPr lang="en-GB" sz="1050" dirty="0">
                <a:latin typeface="Sassoon Penpals Joined" panose="02000400000000000000" pitchFamily="50" charset="0"/>
                <a:ea typeface="Calibri" panose="020F0502020204030204" pitchFamily="34" charset="0"/>
                <a:cs typeface="Times New Roman" panose="02020603050405020304" pitchFamily="18" charset="0"/>
              </a:rPr>
              <a:t>Information text</a:t>
            </a:r>
          </a:p>
          <a:p>
            <a:pPr>
              <a:lnSpc>
                <a:spcPct val="107000"/>
              </a:lnSpc>
              <a:spcAft>
                <a:spcPts val="0"/>
              </a:spcAft>
            </a:pPr>
            <a:r>
              <a:rPr lang="en-US" sz="1050" dirty="0">
                <a:latin typeface="Sassoon Penpals Joined" panose="02000400000000000000" pitchFamily="50" charset="0"/>
                <a:ea typeface="Calibri" panose="020F0502020204030204" pitchFamily="34" charset="0"/>
                <a:cs typeface="Times New Roman" panose="02020603050405020304" pitchFamily="18" charset="0"/>
              </a:rPr>
              <a:t>R</a:t>
            </a:r>
            <a:r>
              <a:rPr lang="en-GB" sz="1050" dirty="0" err="1">
                <a:latin typeface="Sassoon Penpals Joined" panose="02000400000000000000" pitchFamily="50" charset="0"/>
                <a:ea typeface="Calibri" panose="020F0502020204030204" pitchFamily="34" charset="0"/>
                <a:cs typeface="Times New Roman" panose="02020603050405020304" pitchFamily="18" charset="0"/>
              </a:rPr>
              <a:t>ecount</a:t>
            </a:r>
            <a:r>
              <a:rPr lang="en-GB" sz="1050" dirty="0">
                <a:latin typeface="Sassoon Penpals Joined" panose="02000400000000000000" pitchFamily="50" charset="0"/>
              </a:rPr>
              <a:t>. </a:t>
            </a:r>
            <a:endParaRPr lang="en-GB" sz="2000" dirty="0">
              <a:latin typeface="Sassoon Penpals Joined" panose="02000400000000000000" pitchFamily="50" charset="0"/>
            </a:endParaRPr>
          </a:p>
        </p:txBody>
      </p:sp>
      <p:sp>
        <p:nvSpPr>
          <p:cNvPr id="18" name="Rectangle 17">
            <a:extLst>
              <a:ext uri="{FF2B5EF4-FFF2-40B4-BE49-F238E27FC236}">
                <a16:creationId xmlns:a16="http://schemas.microsoft.com/office/drawing/2014/main" id="{FFA973A1-B798-4B6A-8088-525FC96BC661}"/>
              </a:ext>
            </a:extLst>
          </p:cNvPr>
          <p:cNvSpPr/>
          <p:nvPr/>
        </p:nvSpPr>
        <p:spPr>
          <a:xfrm>
            <a:off x="1153219" y="2045947"/>
            <a:ext cx="1452642" cy="707886"/>
          </a:xfrm>
          <a:prstGeom prst="rect">
            <a:avLst/>
          </a:prstGeom>
          <a:noFill/>
        </p:spPr>
        <p:txBody>
          <a:bodyPr wrap="none" lIns="91440" tIns="45720" rIns="91440" bIns="45720">
            <a:spAutoFit/>
          </a:bodyPr>
          <a:lstStyle/>
          <a:p>
            <a:pPr algn="ctr"/>
            <a:r>
              <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English</a:t>
            </a:r>
          </a:p>
        </p:txBody>
      </p:sp>
      <p:sp>
        <p:nvSpPr>
          <p:cNvPr id="23" name="TextBox 22">
            <a:extLst>
              <a:ext uri="{FF2B5EF4-FFF2-40B4-BE49-F238E27FC236}">
                <a16:creationId xmlns:a16="http://schemas.microsoft.com/office/drawing/2014/main" id="{B7ACBF0E-8256-4649-B8C5-5FA416C3EED4}"/>
              </a:ext>
            </a:extLst>
          </p:cNvPr>
          <p:cNvSpPr txBox="1"/>
          <p:nvPr/>
        </p:nvSpPr>
        <p:spPr>
          <a:xfrm>
            <a:off x="3924996" y="3669869"/>
            <a:ext cx="4101275" cy="1446550"/>
          </a:xfrm>
          <a:prstGeom prst="rect">
            <a:avLst/>
          </a:prstGeom>
          <a:noFill/>
          <a:ln w="28575">
            <a:solidFill>
              <a:schemeClr val="accent1">
                <a:lumMod val="50000"/>
              </a:schemeClr>
            </a:solidFill>
          </a:ln>
        </p:spPr>
        <p:txBody>
          <a:bodyPr wrap="square" rtlCol="0">
            <a:spAutoFit/>
          </a:bodyPr>
          <a:lstStyle/>
          <a:p>
            <a:endParaRPr lang="en-GB" b="1" u="sng" dirty="0">
              <a:latin typeface="Sassoon Penpals Joined" panose="02000400000000000000" pitchFamily="50" charset="0"/>
            </a:endParaRPr>
          </a:p>
          <a:p>
            <a:endParaRPr lang="en-GB" sz="1000" dirty="0">
              <a:latin typeface="Sassoon Penpals Joined" panose="02000400000000000000" pitchFamily="50" charset="0"/>
            </a:endParaRPr>
          </a:p>
          <a:p>
            <a:r>
              <a:rPr lang="en-GB" sz="1000" dirty="0">
                <a:latin typeface="Sassoon Penpals Joined" panose="02000400000000000000" pitchFamily="50" charset="0"/>
              </a:rPr>
              <a:t>Year 1 </a:t>
            </a:r>
          </a:p>
          <a:p>
            <a:r>
              <a:rPr lang="en-GB" sz="1000" dirty="0">
                <a:latin typeface="Sassoon Penpals Joined" panose="02000400000000000000" pitchFamily="50" charset="0"/>
              </a:rPr>
              <a:t>To understand how to subitise numbers within 10 and how the numbers are composed.  </a:t>
            </a:r>
          </a:p>
          <a:p>
            <a:endParaRPr lang="en-GB" sz="1000" dirty="0">
              <a:latin typeface="Sassoon Penpals Joined" panose="02000400000000000000" pitchFamily="50" charset="0"/>
            </a:endParaRPr>
          </a:p>
          <a:p>
            <a:r>
              <a:rPr lang="en-GB" sz="1000" dirty="0">
                <a:latin typeface="Sassoon Penpals Joined" panose="02000400000000000000" pitchFamily="50" charset="0"/>
              </a:rPr>
              <a:t>Year 2</a:t>
            </a:r>
          </a:p>
          <a:p>
            <a:r>
              <a:rPr lang="en-GB" sz="1000" dirty="0">
                <a:latin typeface="Sassoon Penpals Joined" panose="02000400000000000000" pitchFamily="50" charset="0"/>
              </a:rPr>
              <a:t>To fully understand how larger numbers are composed.</a:t>
            </a:r>
          </a:p>
        </p:txBody>
      </p:sp>
      <p:sp>
        <p:nvSpPr>
          <p:cNvPr id="24" name="Rectangle 23">
            <a:extLst>
              <a:ext uri="{FF2B5EF4-FFF2-40B4-BE49-F238E27FC236}">
                <a16:creationId xmlns:a16="http://schemas.microsoft.com/office/drawing/2014/main" id="{D4D466E8-9B79-494C-95B2-D5F5465616A6}"/>
              </a:ext>
            </a:extLst>
          </p:cNvPr>
          <p:cNvSpPr/>
          <p:nvPr/>
        </p:nvSpPr>
        <p:spPr>
          <a:xfrm>
            <a:off x="4438577" y="3601778"/>
            <a:ext cx="3102866" cy="523220"/>
          </a:xfrm>
          <a:prstGeom prst="rect">
            <a:avLst/>
          </a:prstGeom>
          <a:noFill/>
        </p:spPr>
        <p:txBody>
          <a:bodyPr wrap="squar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Mastering </a:t>
            </a:r>
            <a:r>
              <a:rPr lang="en-US" sz="2800" b="1"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Number</a:t>
            </a:r>
            <a:endPar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25" name="TextBox 24">
            <a:extLst>
              <a:ext uri="{FF2B5EF4-FFF2-40B4-BE49-F238E27FC236}">
                <a16:creationId xmlns:a16="http://schemas.microsoft.com/office/drawing/2014/main" id="{2CF18870-9A7A-48E6-9D37-7CDB4389E326}"/>
              </a:ext>
            </a:extLst>
          </p:cNvPr>
          <p:cNvSpPr txBox="1"/>
          <p:nvPr/>
        </p:nvSpPr>
        <p:spPr>
          <a:xfrm>
            <a:off x="8211666" y="2116574"/>
            <a:ext cx="3843130" cy="4401205"/>
          </a:xfrm>
          <a:prstGeom prst="rect">
            <a:avLst/>
          </a:prstGeom>
          <a:noFill/>
          <a:ln w="28575">
            <a:solidFill>
              <a:schemeClr val="accent1">
                <a:lumMod val="50000"/>
              </a:schemeClr>
            </a:solidFill>
          </a:ln>
        </p:spPr>
        <p:txBody>
          <a:bodyPr wrap="square" rtlCol="0">
            <a:spAutoFit/>
          </a:bodyPr>
          <a:lstStyle/>
          <a:p>
            <a:endParaRPr lang="en-GB" sz="1000" dirty="0">
              <a:latin typeface="Sassoon Penpals Joined" panose="02000400000000000000" pitchFamily="50" charset="0"/>
            </a:endParaRPr>
          </a:p>
          <a:p>
            <a:endParaRPr lang="en-US" sz="1000" dirty="0">
              <a:latin typeface="Sassoon Penpals Joined" panose="02000400000000000000" pitchFamily="50" charset="0"/>
            </a:endParaRPr>
          </a:p>
          <a:p>
            <a:endParaRPr lang="en-GB" sz="1000" dirty="0">
              <a:latin typeface="Sassoon Penpals Joined" panose="02000400000000000000" pitchFamily="50" charset="0"/>
            </a:endParaRPr>
          </a:p>
          <a:p>
            <a:r>
              <a:rPr lang="en-GB" sz="1000" dirty="0">
                <a:latin typeface="Sassoon Penpals Joined" panose="02000400000000000000" pitchFamily="50" charset="0"/>
              </a:rPr>
              <a:t>Year 1</a:t>
            </a:r>
          </a:p>
          <a:p>
            <a:r>
              <a:rPr lang="en-US" sz="1000" b="1" dirty="0">
                <a:latin typeface="Sassoon Penpals Joined" panose="02000400000000000000" pitchFamily="50" charset="0"/>
              </a:rPr>
              <a:t>N</a:t>
            </a:r>
            <a:r>
              <a:rPr lang="en-GB" sz="1000" b="1" dirty="0">
                <a:latin typeface="Sassoon Penpals Joined" panose="02000400000000000000" pitchFamily="50" charset="0"/>
              </a:rPr>
              <a:t>umber 0-5</a:t>
            </a:r>
          </a:p>
          <a:p>
            <a:r>
              <a:rPr lang="en-GB" sz="1000" dirty="0">
                <a:latin typeface="Sassoon Penpals Joined" panose="02000400000000000000" pitchFamily="50" charset="0"/>
              </a:rPr>
              <a:t>Pupils explain that numbers can represent how many objects there are in a set. Pupils partition numbers one to five in different ways. Pupils find a missing part when one part and the whole is known. Pupils show one more and one less than a number using representations.</a:t>
            </a:r>
          </a:p>
          <a:p>
            <a:endParaRPr lang="en-GB" sz="1000" dirty="0">
              <a:latin typeface="Sassoon Penpals Joined" panose="02000400000000000000" pitchFamily="50" charset="0"/>
            </a:endParaRPr>
          </a:p>
          <a:p>
            <a:r>
              <a:rPr lang="en-GB" sz="1000" b="1" dirty="0">
                <a:latin typeface="Sassoon Penpals Joined" panose="02000400000000000000" pitchFamily="50" charset="0"/>
              </a:rPr>
              <a:t>Recognise, compose, decompose and manipulate 2D and 3D shapes</a:t>
            </a:r>
          </a:p>
          <a:p>
            <a:r>
              <a:rPr lang="en-GB" sz="1000" dirty="0">
                <a:latin typeface="Sassoon Penpals Joined" panose="02000400000000000000" pitchFamily="50" charset="0"/>
              </a:rPr>
              <a:t>In this unit pupils will compose, copy, extend and develop repeating and radiating patterns. They will explore, discuss and compare 3D and 2D shapes</a:t>
            </a:r>
          </a:p>
          <a:p>
            <a:endParaRPr lang="en-GB" sz="1000" dirty="0">
              <a:latin typeface="Sassoon Penpals Joined" panose="02000400000000000000" pitchFamily="50" charset="0"/>
            </a:endParaRPr>
          </a:p>
          <a:p>
            <a:r>
              <a:rPr lang="en-GB" sz="1000" dirty="0">
                <a:latin typeface="Sassoon Penpals Joined" panose="02000400000000000000" pitchFamily="50" charset="0"/>
              </a:rPr>
              <a:t>Year 2</a:t>
            </a:r>
          </a:p>
          <a:p>
            <a:r>
              <a:rPr lang="en-GB" sz="1000" b="1" dirty="0">
                <a:latin typeface="Sassoon Penpals Joined" panose="02000400000000000000" pitchFamily="50" charset="0"/>
              </a:rPr>
              <a:t>Adding and subtracting ones and tens to and from 2-digit numbers</a:t>
            </a:r>
          </a:p>
          <a:p>
            <a:r>
              <a:rPr lang="en-GB" sz="1000" dirty="0">
                <a:latin typeface="Sassoon Penpals Joined" panose="02000400000000000000" pitchFamily="50" charset="0"/>
              </a:rPr>
              <a:t>In this unit pupils will add and subtract 1s and 10s from 2 digit numbers. They will use number facts to add/subtract a single-digit number to/from a 2-digit number. They will use a part-part-whole model to represent addition and subtraction.</a:t>
            </a:r>
          </a:p>
          <a:p>
            <a:endParaRPr lang="en-US" sz="1000" dirty="0">
              <a:latin typeface="Sassoon Penpals Joined" panose="02000400000000000000" pitchFamily="50" charset="0"/>
            </a:endParaRPr>
          </a:p>
          <a:p>
            <a:r>
              <a:rPr lang="en-US" sz="1000" b="1" dirty="0">
                <a:latin typeface="Sassoon Penpals Joined" panose="02000400000000000000" pitchFamily="50" charset="0"/>
              </a:rPr>
              <a:t>I</a:t>
            </a:r>
            <a:r>
              <a:rPr lang="en-GB" sz="1000" b="1" dirty="0" err="1">
                <a:latin typeface="Sassoon Penpals Joined" panose="02000400000000000000" pitchFamily="50" charset="0"/>
              </a:rPr>
              <a:t>ntroduction</a:t>
            </a:r>
            <a:r>
              <a:rPr lang="en-GB" sz="1000" b="1" dirty="0">
                <a:latin typeface="Sassoon Penpals Joined" panose="02000400000000000000" pitchFamily="50" charset="0"/>
              </a:rPr>
              <a:t> to multiplication</a:t>
            </a:r>
          </a:p>
          <a:p>
            <a:r>
              <a:rPr lang="en-GB" sz="1000" dirty="0">
                <a:latin typeface="Sassoon Penpals Joined" panose="02000400000000000000" pitchFamily="50" charset="0"/>
              </a:rPr>
              <a:t>In this unit pupils will describe how objects are grouped and will represent equal groups as repeated addition and multiplication.</a:t>
            </a:r>
          </a:p>
          <a:p>
            <a:endParaRPr lang="en-GB" sz="1000" dirty="0">
              <a:latin typeface="Sassoon Penpals Joined" panose="02000400000000000000" pitchFamily="50" charset="0"/>
            </a:endParaRPr>
          </a:p>
          <a:p>
            <a:r>
              <a:rPr lang="en-GB" sz="1000" dirty="0">
                <a:latin typeface="Sassoon Penpals Joined" panose="02000400000000000000" pitchFamily="50" charset="0"/>
              </a:rPr>
              <a:t>They will represent the 2x 10x table in different ways and use 2x 10x table to solve problems. They will explain the relationship between adjacent multiples of 2/10 and that factor pairs can be written in any order.</a:t>
            </a:r>
          </a:p>
          <a:p>
            <a:endParaRPr lang="en-GB" sz="1000" dirty="0">
              <a:latin typeface="Sassoon Penpals Joined" panose="02000400000000000000" pitchFamily="50" charset="0"/>
            </a:endParaRPr>
          </a:p>
        </p:txBody>
      </p:sp>
      <p:sp>
        <p:nvSpPr>
          <p:cNvPr id="26" name="Rectangle 25">
            <a:extLst>
              <a:ext uri="{FF2B5EF4-FFF2-40B4-BE49-F238E27FC236}">
                <a16:creationId xmlns:a16="http://schemas.microsoft.com/office/drawing/2014/main" id="{F9122522-5DE1-4663-8BC9-EBCE6AEF5A8F}"/>
              </a:ext>
            </a:extLst>
          </p:cNvPr>
          <p:cNvSpPr/>
          <p:nvPr/>
        </p:nvSpPr>
        <p:spPr>
          <a:xfrm>
            <a:off x="9241519" y="2217347"/>
            <a:ext cx="1252266" cy="707886"/>
          </a:xfrm>
          <a:prstGeom prst="rect">
            <a:avLst/>
          </a:prstGeom>
          <a:noFill/>
        </p:spPr>
        <p:txBody>
          <a:bodyPr wrap="none" lIns="91440" tIns="45720" rIns="91440" bIns="45720">
            <a:spAutoFit/>
          </a:bodyPr>
          <a:lstStyle/>
          <a:p>
            <a:pPr algn="ctr"/>
            <a:r>
              <a:rPr lang="en-US" sz="4000" b="1"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Maths</a:t>
            </a:r>
            <a:endPar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33" name="TextBox 32">
            <a:extLst>
              <a:ext uri="{FF2B5EF4-FFF2-40B4-BE49-F238E27FC236}">
                <a16:creationId xmlns:a16="http://schemas.microsoft.com/office/drawing/2014/main" id="{90CBE3DA-E355-422F-828F-66F6CA3D1DFF}"/>
              </a:ext>
            </a:extLst>
          </p:cNvPr>
          <p:cNvSpPr txBox="1"/>
          <p:nvPr/>
        </p:nvSpPr>
        <p:spPr>
          <a:xfrm>
            <a:off x="4032585" y="3052496"/>
            <a:ext cx="959268" cy="523220"/>
          </a:xfrm>
          <a:prstGeom prst="rect">
            <a:avLst/>
          </a:prstGeom>
          <a:solidFill>
            <a:schemeClr val="accent1">
              <a:lumMod val="50000"/>
            </a:schemeClr>
          </a:solidFill>
        </p:spPr>
        <p:txBody>
          <a:bodyPr wrap="square" rtlCol="0">
            <a:spAutoFit/>
          </a:bodyPr>
          <a:lstStyle/>
          <a:p>
            <a:pPr algn="ctr"/>
            <a:r>
              <a:rPr lang="en-GB" sz="2800" dirty="0">
                <a:solidFill>
                  <a:schemeClr val="bg1"/>
                </a:solidFill>
                <a:latin typeface="Sassoon Penpals Joined" panose="02000400000000000000" pitchFamily="50" charset="0"/>
              </a:rPr>
              <a:t>Care</a:t>
            </a:r>
          </a:p>
        </p:txBody>
      </p:sp>
      <p:sp>
        <p:nvSpPr>
          <p:cNvPr id="34" name="TextBox 33">
            <a:extLst>
              <a:ext uri="{FF2B5EF4-FFF2-40B4-BE49-F238E27FC236}">
                <a16:creationId xmlns:a16="http://schemas.microsoft.com/office/drawing/2014/main" id="{79401FA9-43AB-4AE9-A12B-2F2BDC01789A}"/>
              </a:ext>
            </a:extLst>
          </p:cNvPr>
          <p:cNvSpPr txBox="1"/>
          <p:nvPr/>
        </p:nvSpPr>
        <p:spPr>
          <a:xfrm>
            <a:off x="5068981" y="3046173"/>
            <a:ext cx="1580560" cy="523220"/>
          </a:xfrm>
          <a:prstGeom prst="rect">
            <a:avLst/>
          </a:prstGeom>
          <a:solidFill>
            <a:schemeClr val="accent1">
              <a:lumMod val="50000"/>
            </a:schemeClr>
          </a:solidFill>
        </p:spPr>
        <p:txBody>
          <a:bodyPr wrap="square" rtlCol="0">
            <a:spAutoFit/>
          </a:bodyPr>
          <a:lstStyle/>
          <a:p>
            <a:pPr algn="ctr"/>
            <a:r>
              <a:rPr lang="en-GB" sz="2800" dirty="0">
                <a:solidFill>
                  <a:schemeClr val="bg1"/>
                </a:solidFill>
                <a:latin typeface="Sassoon Penpals Joined" panose="02000400000000000000" pitchFamily="50" charset="0"/>
              </a:rPr>
              <a:t>Achieve</a:t>
            </a:r>
          </a:p>
        </p:txBody>
      </p:sp>
      <p:sp>
        <p:nvSpPr>
          <p:cNvPr id="35" name="TextBox 34">
            <a:extLst>
              <a:ext uri="{FF2B5EF4-FFF2-40B4-BE49-F238E27FC236}">
                <a16:creationId xmlns:a16="http://schemas.microsoft.com/office/drawing/2014/main" id="{9AA0F542-01C3-40D7-BC42-55845F592B25}"/>
              </a:ext>
            </a:extLst>
          </p:cNvPr>
          <p:cNvSpPr txBox="1"/>
          <p:nvPr/>
        </p:nvSpPr>
        <p:spPr>
          <a:xfrm>
            <a:off x="6703814" y="3033247"/>
            <a:ext cx="1322457" cy="523220"/>
          </a:xfrm>
          <a:prstGeom prst="rect">
            <a:avLst/>
          </a:prstGeom>
          <a:solidFill>
            <a:schemeClr val="accent1">
              <a:lumMod val="50000"/>
            </a:schemeClr>
          </a:solidFill>
        </p:spPr>
        <p:txBody>
          <a:bodyPr wrap="square" rtlCol="0">
            <a:spAutoFit/>
          </a:bodyPr>
          <a:lstStyle/>
          <a:p>
            <a:pPr algn="ctr"/>
            <a:r>
              <a:rPr lang="en-GB" sz="2800" dirty="0">
                <a:solidFill>
                  <a:schemeClr val="bg1"/>
                </a:solidFill>
                <a:latin typeface="Sassoon Penpals Joined" panose="02000400000000000000" pitchFamily="50" charset="0"/>
              </a:rPr>
              <a:t>Believe</a:t>
            </a:r>
          </a:p>
        </p:txBody>
      </p:sp>
      <p:sp>
        <p:nvSpPr>
          <p:cNvPr id="28" name="TextBox 27">
            <a:extLst>
              <a:ext uri="{FF2B5EF4-FFF2-40B4-BE49-F238E27FC236}">
                <a16:creationId xmlns:a16="http://schemas.microsoft.com/office/drawing/2014/main" id="{64ACCFD6-307B-47FA-B526-69C8A10750C9}"/>
              </a:ext>
            </a:extLst>
          </p:cNvPr>
          <p:cNvSpPr txBox="1"/>
          <p:nvPr/>
        </p:nvSpPr>
        <p:spPr>
          <a:xfrm>
            <a:off x="137204" y="4216314"/>
            <a:ext cx="3708913" cy="2492990"/>
          </a:xfrm>
          <a:prstGeom prst="rect">
            <a:avLst/>
          </a:prstGeom>
          <a:noFill/>
          <a:ln w="28575">
            <a:solidFill>
              <a:schemeClr val="accent1">
                <a:lumMod val="50000"/>
              </a:schemeClr>
            </a:solidFill>
          </a:ln>
        </p:spPr>
        <p:txBody>
          <a:bodyPr wrap="square" rtlCol="0">
            <a:spAutoFit/>
          </a:bodyPr>
          <a:lstStyle/>
          <a:p>
            <a:endParaRPr lang="en-GB" dirty="0">
              <a:latin typeface="Sassoon Penpals Joined" panose="02000400000000000000" pitchFamily="50" charset="0"/>
            </a:endParaRPr>
          </a:p>
          <a:p>
            <a:endParaRPr lang="en-GB" dirty="0">
              <a:latin typeface="Sassoon Penpals Joined" panose="02000400000000000000" pitchFamily="50" charset="0"/>
            </a:endParaRPr>
          </a:p>
          <a:p>
            <a:endParaRPr lang="en-GB" sz="1000" dirty="0">
              <a:latin typeface="Sassoon Penpals Joined" panose="02000400000000000000" pitchFamily="50" charset="0"/>
            </a:endParaRPr>
          </a:p>
          <a:p>
            <a:r>
              <a:rPr lang="en-GB" sz="1000" dirty="0">
                <a:latin typeface="Sassoon Penpals Joined" panose="02000400000000000000" pitchFamily="50" charset="0"/>
              </a:rPr>
              <a:t>In our whole class ‘Take 1 Book’ sessions we will be exploring the text ‘</a:t>
            </a:r>
            <a:r>
              <a:rPr lang="en-GB" sz="1000" dirty="0" err="1">
                <a:latin typeface="Sassoon Penpals Joined" panose="02000400000000000000" pitchFamily="50" charset="0"/>
              </a:rPr>
              <a:t>Rythem</a:t>
            </a:r>
            <a:r>
              <a:rPr lang="en-GB" sz="1000" dirty="0">
                <a:latin typeface="Sassoon Penpals Joined" panose="02000400000000000000" pitchFamily="50" charset="0"/>
              </a:rPr>
              <a:t> of the rain’. The children will learn to develop pleasure in reading, listen to, discuss and express views about the text, discuss the sequence of events in books and extract information from the text. </a:t>
            </a:r>
          </a:p>
          <a:p>
            <a:endParaRPr lang="en-US" sz="1000" dirty="0">
              <a:latin typeface="Sassoon Penpals Joined" panose="02000400000000000000" pitchFamily="50" charset="0"/>
            </a:endParaRPr>
          </a:p>
          <a:p>
            <a:endParaRPr lang="en-US" sz="1000" dirty="0">
              <a:latin typeface="Sassoon Penpals Joined" panose="02000400000000000000" pitchFamily="50" charset="0"/>
            </a:endParaRPr>
          </a:p>
          <a:p>
            <a:endParaRPr lang="en-US" sz="1000" dirty="0">
              <a:latin typeface="Sassoon Penpals Joined" panose="02000400000000000000" pitchFamily="50" charset="0"/>
            </a:endParaRPr>
          </a:p>
          <a:p>
            <a:endParaRPr lang="en-US" sz="1000" dirty="0">
              <a:latin typeface="Sassoon Penpals Joined" panose="02000400000000000000" pitchFamily="50" charset="0"/>
            </a:endParaRPr>
          </a:p>
          <a:p>
            <a:endParaRPr lang="en-US" sz="1000" dirty="0">
              <a:latin typeface="Sassoon Penpals Joined" panose="02000400000000000000" pitchFamily="50" charset="0"/>
            </a:endParaRPr>
          </a:p>
          <a:p>
            <a:endParaRPr lang="en-US" sz="1000" dirty="0">
              <a:latin typeface="Sassoon Penpals Joined" panose="02000400000000000000" pitchFamily="50" charset="0"/>
            </a:endParaRPr>
          </a:p>
          <a:p>
            <a:endParaRPr lang="en-US" sz="1000" dirty="0">
              <a:latin typeface="Sassoon Penpals Joined" panose="02000400000000000000" pitchFamily="50" charset="0"/>
            </a:endParaRPr>
          </a:p>
        </p:txBody>
      </p:sp>
      <p:sp>
        <p:nvSpPr>
          <p:cNvPr id="29" name="Rectangle 28">
            <a:extLst>
              <a:ext uri="{FF2B5EF4-FFF2-40B4-BE49-F238E27FC236}">
                <a16:creationId xmlns:a16="http://schemas.microsoft.com/office/drawing/2014/main" id="{A1ADF235-719D-41B9-BECD-B305505FC11A}"/>
              </a:ext>
            </a:extLst>
          </p:cNvPr>
          <p:cNvSpPr/>
          <p:nvPr/>
        </p:nvSpPr>
        <p:spPr>
          <a:xfrm>
            <a:off x="1195769" y="4250082"/>
            <a:ext cx="1616148" cy="707886"/>
          </a:xfrm>
          <a:prstGeom prst="rect">
            <a:avLst/>
          </a:prstGeom>
          <a:noFill/>
        </p:spPr>
        <p:txBody>
          <a:bodyPr wrap="none" lIns="91440" tIns="45720" rIns="91440" bIns="45720">
            <a:spAutoFit/>
          </a:bodyPr>
          <a:lstStyle/>
          <a:p>
            <a:pPr algn="ctr"/>
            <a:r>
              <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Readin</a:t>
            </a:r>
            <a:r>
              <a:rPr lang="en-US" sz="4000" b="1"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g</a:t>
            </a:r>
            <a:endParaRPr lang="en-US" sz="40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sp>
        <p:nvSpPr>
          <p:cNvPr id="30" name="TextBox 29">
            <a:extLst>
              <a:ext uri="{FF2B5EF4-FFF2-40B4-BE49-F238E27FC236}">
                <a16:creationId xmlns:a16="http://schemas.microsoft.com/office/drawing/2014/main" id="{35436D07-27A6-4CA6-AD06-AA07BA5F2593}"/>
              </a:ext>
            </a:extLst>
          </p:cNvPr>
          <p:cNvSpPr txBox="1"/>
          <p:nvPr/>
        </p:nvSpPr>
        <p:spPr>
          <a:xfrm>
            <a:off x="3924996" y="5208822"/>
            <a:ext cx="4101275" cy="1569660"/>
          </a:xfrm>
          <a:prstGeom prst="rect">
            <a:avLst/>
          </a:prstGeom>
          <a:noFill/>
          <a:ln w="28575">
            <a:solidFill>
              <a:schemeClr val="accent1">
                <a:lumMod val="50000"/>
              </a:schemeClr>
            </a:solidFill>
          </a:ln>
        </p:spPr>
        <p:txBody>
          <a:bodyPr wrap="square" rtlCol="0">
            <a:spAutoFit/>
          </a:bodyPr>
          <a:lstStyle/>
          <a:p>
            <a:endParaRPr lang="en-GB" b="1" u="sng" dirty="0">
              <a:latin typeface="Sassoon Penpals Joined" panose="02000400000000000000" pitchFamily="50" charset="0"/>
            </a:endParaRPr>
          </a:p>
          <a:p>
            <a:endParaRPr lang="en-GB" b="1" u="sng" dirty="0">
              <a:latin typeface="Sassoon Penpals Joined" panose="02000400000000000000" pitchFamily="50" charset="0"/>
            </a:endParaRPr>
          </a:p>
          <a:p>
            <a:endParaRPr lang="en-GB" sz="1000" dirty="0">
              <a:latin typeface="Sassoon Penpals Joined" panose="02000400000000000000" pitchFamily="50" charset="0"/>
            </a:endParaRPr>
          </a:p>
          <a:p>
            <a:endParaRPr lang="en-GB" sz="1000" dirty="0">
              <a:latin typeface="Sassoon Penpals Joined" panose="02000400000000000000" pitchFamily="50" charset="0"/>
            </a:endParaRPr>
          </a:p>
          <a:p>
            <a:pPr marL="171450" indent="-171450">
              <a:buFont typeface="Arial" panose="020B0604020202020204" pitchFamily="34" charset="0"/>
              <a:buChar char="•"/>
            </a:pPr>
            <a:r>
              <a:rPr lang="en-US" sz="1000" dirty="0">
                <a:latin typeface="Sassoon Penpals Joined" panose="02000400000000000000" pitchFamily="50" charset="0"/>
              </a:rPr>
              <a:t>Understand and identify statement, question, command, exclamation</a:t>
            </a:r>
          </a:p>
          <a:p>
            <a:pPr marL="171450" indent="-171450">
              <a:buFont typeface="Arial" panose="020B0604020202020204" pitchFamily="34" charset="0"/>
              <a:buChar char="•"/>
            </a:pPr>
            <a:r>
              <a:rPr lang="en-US" sz="1000" dirty="0">
                <a:latin typeface="Sassoon Penpals Joined" panose="02000400000000000000" pitchFamily="50" charset="0"/>
              </a:rPr>
              <a:t>Correct choice and consistent use of present tense and past tense throughout writing. </a:t>
            </a:r>
          </a:p>
          <a:p>
            <a:pPr marL="171450" indent="-171450">
              <a:buFont typeface="Arial" panose="020B0604020202020204" pitchFamily="34" charset="0"/>
              <a:buChar char="•"/>
            </a:pPr>
            <a:r>
              <a:rPr lang="en-US" sz="1000" dirty="0">
                <a:latin typeface="Sassoon Penpals Joined" panose="02000400000000000000" pitchFamily="50" charset="0"/>
              </a:rPr>
              <a:t>Commas in a list and commas to separate adjectives. </a:t>
            </a:r>
          </a:p>
        </p:txBody>
      </p:sp>
      <p:sp>
        <p:nvSpPr>
          <p:cNvPr id="31" name="Rectangle 30">
            <a:extLst>
              <a:ext uri="{FF2B5EF4-FFF2-40B4-BE49-F238E27FC236}">
                <a16:creationId xmlns:a16="http://schemas.microsoft.com/office/drawing/2014/main" id="{53C13C01-FA1C-48EF-A400-131EA39B9B4A}"/>
              </a:ext>
            </a:extLst>
          </p:cNvPr>
          <p:cNvSpPr/>
          <p:nvPr/>
        </p:nvSpPr>
        <p:spPr>
          <a:xfrm>
            <a:off x="4417271" y="5135780"/>
            <a:ext cx="3102866" cy="954107"/>
          </a:xfrm>
          <a:prstGeom prst="rect">
            <a:avLst/>
          </a:prstGeom>
          <a:noFill/>
        </p:spPr>
        <p:txBody>
          <a:bodyPr wrap="square" lIns="91440" tIns="45720" rIns="91440" bIns="45720">
            <a:spAutoFit/>
          </a:bodyPr>
          <a:lstStyle/>
          <a:p>
            <a:pPr algn="ctr"/>
            <a:r>
              <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Y2 Spe</a:t>
            </a:r>
            <a:r>
              <a:rPr lang="en-US" sz="2800" b="1"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rPr>
              <a:t>lling and Grammar</a:t>
            </a:r>
            <a:endParaRPr lang="en-US" sz="2800" b="1" cap="none" spc="0" dirty="0">
              <a:ln w="12700">
                <a:solidFill>
                  <a:schemeClr val="accent1"/>
                </a:solidFill>
                <a:prstDash val="solid"/>
              </a:ln>
              <a:solidFill>
                <a:srgbClr val="002060"/>
              </a:solidFill>
              <a:effectLst>
                <a:outerShdw dist="38100" dir="2640000" algn="bl" rotWithShape="0">
                  <a:schemeClr val="accent1"/>
                </a:outerShdw>
              </a:effectLst>
              <a:latin typeface="Sassoon Penpals Joined" panose="02000400000000000000" pitchFamily="50" charset="0"/>
            </a:endParaRPr>
          </a:p>
        </p:txBody>
      </p:sp>
      <p:pic>
        <p:nvPicPr>
          <p:cNvPr id="32" name="Picture 31">
            <a:extLst>
              <a:ext uri="{FF2B5EF4-FFF2-40B4-BE49-F238E27FC236}">
                <a16:creationId xmlns:a16="http://schemas.microsoft.com/office/drawing/2014/main" id="{CB5E1E83-0CDE-4D7B-A203-FE5D7CB8D9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22732" y="2225724"/>
            <a:ext cx="1040997" cy="539641"/>
          </a:xfrm>
          <a:prstGeom prst="rect">
            <a:avLst/>
          </a:prstGeom>
        </p:spPr>
      </p:pic>
      <p:pic>
        <p:nvPicPr>
          <p:cNvPr id="37" name="Picture 36" descr="Stanley's Stick : Layton, Neal, Hegley, John: Amazon.co.uk: Books">
            <a:extLst>
              <a:ext uri="{FF2B5EF4-FFF2-40B4-BE49-F238E27FC236}">
                <a16:creationId xmlns:a16="http://schemas.microsoft.com/office/drawing/2014/main" id="{1E6D9C37-E936-46B4-B0CE-721CF81EE59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80404" y="5612833"/>
            <a:ext cx="1127249" cy="917314"/>
          </a:xfrm>
          <a:prstGeom prst="rect">
            <a:avLst/>
          </a:prstGeom>
          <a:noFill/>
          <a:ln>
            <a:noFill/>
          </a:ln>
        </p:spPr>
      </p:pic>
      <p:pic>
        <p:nvPicPr>
          <p:cNvPr id="2" name="Picture 1">
            <a:extLst>
              <a:ext uri="{FF2B5EF4-FFF2-40B4-BE49-F238E27FC236}">
                <a16:creationId xmlns:a16="http://schemas.microsoft.com/office/drawing/2014/main" id="{A11B6DD3-0E09-4D91-89A5-FA0279856091}"/>
              </a:ext>
            </a:extLst>
          </p:cNvPr>
          <p:cNvPicPr>
            <a:picLocks noChangeAspect="1"/>
          </p:cNvPicPr>
          <p:nvPr/>
        </p:nvPicPr>
        <p:blipFill>
          <a:blip r:embed="rId5"/>
          <a:stretch>
            <a:fillRect/>
          </a:stretch>
        </p:blipFill>
        <p:spPr>
          <a:xfrm>
            <a:off x="1034995" y="5612833"/>
            <a:ext cx="807790" cy="922100"/>
          </a:xfrm>
          <a:prstGeom prst="rect">
            <a:avLst/>
          </a:prstGeom>
        </p:spPr>
      </p:pic>
    </p:spTree>
    <p:extLst>
      <p:ext uri="{BB962C8B-B14F-4D97-AF65-F5344CB8AC3E}">
        <p14:creationId xmlns:p14="http://schemas.microsoft.com/office/powerpoint/2010/main" val="3700336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8b1fc1c-3f44-4b5b-b9eb-6fe014ced38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81B63428E31D34D864AA350B3179162" ma:contentTypeVersion="19" ma:contentTypeDescription="Create a new document." ma:contentTypeScope="" ma:versionID="0efb4b5654b4ee443b3de8a7358ad548">
  <xsd:schema xmlns:xsd="http://www.w3.org/2001/XMLSchema" xmlns:xs="http://www.w3.org/2001/XMLSchema" xmlns:p="http://schemas.microsoft.com/office/2006/metadata/properties" xmlns:ns3="68b1fc1c-3f44-4b5b-b9eb-6fe014ced389" xmlns:ns4="535c2395-724d-4586-9c26-038e69c6151d" targetNamespace="http://schemas.microsoft.com/office/2006/metadata/properties" ma:root="true" ma:fieldsID="ac4a92defa7c8b8bff01901d82f7367f" ns3:_="" ns4:_="">
    <xsd:import namespace="68b1fc1c-3f44-4b5b-b9eb-6fe014ced389"/>
    <xsd:import namespace="535c2395-724d-4586-9c26-038e69c6151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_activity" minOccurs="0"/>
                <xsd:element ref="ns3:MediaServiceObjectDetectorVersion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b1fc1c-3f44-4b5b-b9eb-6fe014ced3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35c2395-724d-4586-9c26-038e69c6151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7C72AD-BDCC-4890-A898-C353D12EE523}">
  <ds:schemaRefs>
    <ds:schemaRef ds:uri="http://schemas.microsoft.com/office/2006/metadata/properties"/>
    <ds:schemaRef ds:uri="http://purl.org/dc/terms/"/>
    <ds:schemaRef ds:uri="http://schemas.microsoft.com/office/2006/documentManagement/types"/>
    <ds:schemaRef ds:uri="http://purl.org/dc/elements/1.1/"/>
    <ds:schemaRef ds:uri="http://purl.org/dc/dcmitype/"/>
    <ds:schemaRef ds:uri="http://www.w3.org/XML/1998/namespace"/>
    <ds:schemaRef ds:uri="68b1fc1c-3f44-4b5b-b9eb-6fe014ced389"/>
    <ds:schemaRef ds:uri="http://schemas.microsoft.com/office/infopath/2007/PartnerControls"/>
    <ds:schemaRef ds:uri="http://schemas.openxmlformats.org/package/2006/metadata/core-properties"/>
    <ds:schemaRef ds:uri="535c2395-724d-4586-9c26-038e69c6151d"/>
  </ds:schemaRefs>
</ds:datastoreItem>
</file>

<file path=customXml/itemProps2.xml><?xml version="1.0" encoding="utf-8"?>
<ds:datastoreItem xmlns:ds="http://schemas.openxmlformats.org/officeDocument/2006/customXml" ds:itemID="{94690424-C890-44BC-AFC8-46AB7C0D840B}">
  <ds:schemaRefs>
    <ds:schemaRef ds:uri="http://schemas.microsoft.com/sharepoint/v3/contenttype/forms"/>
  </ds:schemaRefs>
</ds:datastoreItem>
</file>

<file path=customXml/itemProps3.xml><?xml version="1.0" encoding="utf-8"?>
<ds:datastoreItem xmlns:ds="http://schemas.openxmlformats.org/officeDocument/2006/customXml" ds:itemID="{C3D5B54C-4BF5-4F27-9989-81AB217A72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b1fc1c-3f44-4b5b-b9eb-6fe014ced389"/>
    <ds:schemaRef ds:uri="535c2395-724d-4586-9c26-038e69c615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2218</TotalTime>
  <Words>947</Words>
  <Application>Microsoft Office PowerPoint</Application>
  <PresentationFormat>Widescreen</PresentationFormat>
  <Paragraphs>114</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Sassoon Penpals Joined</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sch8753159@peoversuperior.local</dc:creator>
  <cp:lastModifiedBy>Head</cp:lastModifiedBy>
  <cp:revision>62</cp:revision>
  <dcterms:created xsi:type="dcterms:W3CDTF">2023-04-11T14:59:55Z</dcterms:created>
  <dcterms:modified xsi:type="dcterms:W3CDTF">2026-10-25T10:12:54Z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0x010100381B63428E31D34D864AA350B3179162</vt:lpwstr>
  </property>
</Properties>
</file>