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02" autoAdjust="0"/>
    <p:restoredTop sz="95196" autoAdjust="0"/>
  </p:normalViewPr>
  <p:slideViewPr>
    <p:cSldViewPr snapToGrid="0">
      <p:cViewPr>
        <p:scale>
          <a:sx n="90" d="100"/>
          <a:sy n="90" d="100"/>
        </p:scale>
        <p:origin x="605"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pa Blackham" userId="fd5df8eb-7b6d-4593-9fb9-751518149ba7" providerId="ADAL" clId="{09327B2A-A3FF-40B9-9CB0-0917FA43AD88}"/>
    <pc:docChg chg="custSel modSld">
      <pc:chgData name="Philippa Blackham" userId="fd5df8eb-7b6d-4593-9fb9-751518149ba7" providerId="ADAL" clId="{09327B2A-A3FF-40B9-9CB0-0917FA43AD88}" dt="2025-10-27T20:53:53.968" v="540" actId="20577"/>
      <pc:docMkLst>
        <pc:docMk/>
      </pc:docMkLst>
      <pc:sldChg chg="modSp">
        <pc:chgData name="Philippa Blackham" userId="fd5df8eb-7b6d-4593-9fb9-751518149ba7" providerId="ADAL" clId="{09327B2A-A3FF-40B9-9CB0-0917FA43AD88}" dt="2025-10-27T20:49:01.064" v="110" actId="1076"/>
        <pc:sldMkLst>
          <pc:docMk/>
          <pc:sldMk cId="3226284972" sldId="256"/>
        </pc:sldMkLst>
        <pc:spChg chg="mod">
          <ac:chgData name="Philippa Blackham" userId="fd5df8eb-7b6d-4593-9fb9-751518149ba7" providerId="ADAL" clId="{09327B2A-A3FF-40B9-9CB0-0917FA43AD88}" dt="2025-10-27T20:48:58.384" v="109" actId="1076"/>
          <ac:spMkLst>
            <pc:docMk/>
            <pc:sldMk cId="3226284972" sldId="256"/>
            <ac:spMk id="19" creationId="{B4CAA4F7-B5B6-4854-8451-E042D37C954E}"/>
          </ac:spMkLst>
        </pc:spChg>
        <pc:spChg chg="mod">
          <ac:chgData name="Philippa Blackham" userId="fd5df8eb-7b6d-4593-9fb9-751518149ba7" providerId="ADAL" clId="{09327B2A-A3FF-40B9-9CB0-0917FA43AD88}" dt="2025-10-27T20:49:01.064" v="110" actId="1076"/>
          <ac:spMkLst>
            <pc:docMk/>
            <pc:sldMk cId="3226284972" sldId="256"/>
            <ac:spMk id="20" creationId="{22DBC0AA-95A3-4456-8089-E5E81BCA03BD}"/>
          </ac:spMkLst>
        </pc:spChg>
        <pc:spChg chg="mod">
          <ac:chgData name="Philippa Blackham" userId="fd5df8eb-7b6d-4593-9fb9-751518149ba7" providerId="ADAL" clId="{09327B2A-A3FF-40B9-9CB0-0917FA43AD88}" dt="2025-10-27T20:43:20.009" v="25" actId="20577"/>
          <ac:spMkLst>
            <pc:docMk/>
            <pc:sldMk cId="3226284972" sldId="256"/>
            <ac:spMk id="21" creationId="{58EE57C7-EB62-40EA-840F-E4AD60844430}"/>
          </ac:spMkLst>
        </pc:spChg>
        <pc:spChg chg="mod">
          <ac:chgData name="Philippa Blackham" userId="fd5df8eb-7b6d-4593-9fb9-751518149ba7" providerId="ADAL" clId="{09327B2A-A3FF-40B9-9CB0-0917FA43AD88}" dt="2025-10-27T20:45:20.011" v="34" actId="20577"/>
          <ac:spMkLst>
            <pc:docMk/>
            <pc:sldMk cId="3226284972" sldId="256"/>
            <ac:spMk id="23" creationId="{B7ACBF0E-8256-4649-B8C5-5FA416C3EED4}"/>
          </ac:spMkLst>
        </pc:spChg>
      </pc:sldChg>
      <pc:sldChg chg="modSp">
        <pc:chgData name="Philippa Blackham" userId="fd5df8eb-7b6d-4593-9fb9-751518149ba7" providerId="ADAL" clId="{09327B2A-A3FF-40B9-9CB0-0917FA43AD88}" dt="2025-10-27T20:53:53.968" v="540" actId="20577"/>
        <pc:sldMkLst>
          <pc:docMk/>
          <pc:sldMk cId="2045088125" sldId="257"/>
        </pc:sldMkLst>
        <pc:spChg chg="mod">
          <ac:chgData name="Philippa Blackham" userId="fd5df8eb-7b6d-4593-9fb9-751518149ba7" providerId="ADAL" clId="{09327B2A-A3FF-40B9-9CB0-0917FA43AD88}" dt="2025-10-27T20:53:53.968" v="540" actId="20577"/>
          <ac:spMkLst>
            <pc:docMk/>
            <pc:sldMk cId="2045088125" sldId="257"/>
            <ac:spMk id="24" creationId="{84AC29F7-CC49-47F4-9649-F8888B4812B5}"/>
          </ac:spMkLst>
        </pc:spChg>
        <pc:spChg chg="mod">
          <ac:chgData name="Philippa Blackham" userId="fd5df8eb-7b6d-4593-9fb9-751518149ba7" providerId="ADAL" clId="{09327B2A-A3FF-40B9-9CB0-0917FA43AD88}" dt="2025-10-27T20:42:06.753" v="16" actId="20577"/>
          <ac:spMkLst>
            <pc:docMk/>
            <pc:sldMk cId="2045088125" sldId="257"/>
            <ac:spMk id="36" creationId="{4AEF5349-26F4-4AD1-B358-EE5094A575A5}"/>
          </ac:spMkLst>
        </pc:spChg>
        <pc:picChg chg="mod">
          <ac:chgData name="Philippa Blackham" userId="fd5df8eb-7b6d-4593-9fb9-751518149ba7" providerId="ADAL" clId="{09327B2A-A3FF-40B9-9CB0-0917FA43AD88}" dt="2025-10-27T20:40:28.696" v="1" actId="1076"/>
          <ac:picMkLst>
            <pc:docMk/>
            <pc:sldMk cId="2045088125" sldId="257"/>
            <ac:picMk id="3" creationId="{E82DBAEA-32C1-4421-B858-470AFB4F7528}"/>
          </ac:picMkLst>
        </pc:picChg>
      </pc:sldChg>
    </pc:docChg>
  </pc:docChgLst>
  <pc:docChgLst>
    <pc:chgData name="Head" userId="9804a628-11e4-4146-bd81-f02d09e1747a" providerId="ADAL" clId="{07911796-8852-4E2A-89AC-1A552CCC41A0}"/>
    <pc:docChg chg="undo custSel modSld">
      <pc:chgData name="Head" userId="9804a628-11e4-4146-bd81-f02d09e1747a" providerId="ADAL" clId="{07911796-8852-4E2A-89AC-1A552CCC41A0}" dt="2025-10-25T18:22:39.504" v="1037" actId="20577"/>
      <pc:docMkLst>
        <pc:docMk/>
      </pc:docMkLst>
      <pc:sldChg chg="modSp">
        <pc:chgData name="Head" userId="9804a628-11e4-4146-bd81-f02d09e1747a" providerId="ADAL" clId="{07911796-8852-4E2A-89AC-1A552CCC41A0}" dt="2025-10-25T18:22:39.504" v="1037" actId="20577"/>
        <pc:sldMkLst>
          <pc:docMk/>
          <pc:sldMk cId="3226284972" sldId="256"/>
        </pc:sldMkLst>
        <pc:spChg chg="mod">
          <ac:chgData name="Head" userId="9804a628-11e4-4146-bd81-f02d09e1747a" providerId="ADAL" clId="{07911796-8852-4E2A-89AC-1A552CCC41A0}" dt="2025-10-25T18:22:30.513" v="1035" actId="1076"/>
          <ac:spMkLst>
            <pc:docMk/>
            <pc:sldMk cId="3226284972" sldId="256"/>
            <ac:spMk id="18" creationId="{FFA973A1-B798-4B6A-8088-525FC96BC661}"/>
          </ac:spMkLst>
        </pc:spChg>
        <pc:spChg chg="mod">
          <ac:chgData name="Head" userId="9804a628-11e4-4146-bd81-f02d09e1747a" providerId="ADAL" clId="{07911796-8852-4E2A-89AC-1A552CCC41A0}" dt="2025-10-25T18:22:39.504" v="1037" actId="20577"/>
          <ac:spMkLst>
            <pc:docMk/>
            <pc:sldMk cId="3226284972" sldId="256"/>
            <ac:spMk id="23" creationId="{B7ACBF0E-8256-4649-B8C5-5FA416C3EED4}"/>
          </ac:spMkLst>
        </pc:spChg>
        <pc:spChg chg="mod">
          <ac:chgData name="Head" userId="9804a628-11e4-4146-bd81-f02d09e1747a" providerId="ADAL" clId="{07911796-8852-4E2A-89AC-1A552CCC41A0}" dt="2025-10-25T18:22:20.524" v="1034" actId="1076"/>
          <ac:spMkLst>
            <pc:docMk/>
            <pc:sldMk cId="3226284972" sldId="256"/>
            <ac:spMk id="24" creationId="{D4D466E8-9B79-494C-95B2-D5F5465616A6}"/>
          </ac:spMkLst>
        </pc:spChg>
        <pc:spChg chg="mod">
          <ac:chgData name="Head" userId="9804a628-11e4-4146-bd81-f02d09e1747a" providerId="ADAL" clId="{07911796-8852-4E2A-89AC-1A552CCC41A0}" dt="2025-10-25T18:22:36.392" v="1036" actId="20577"/>
          <ac:spMkLst>
            <pc:docMk/>
            <pc:sldMk cId="3226284972" sldId="256"/>
            <ac:spMk id="31" creationId="{6B4978A2-CBA7-42C4-BBE8-3C4F1012E45A}"/>
          </ac:spMkLst>
        </pc:spChg>
      </pc:sldChg>
      <pc:sldChg chg="addSp delSp modSp">
        <pc:chgData name="Head" userId="9804a628-11e4-4146-bd81-f02d09e1747a" providerId="ADAL" clId="{07911796-8852-4E2A-89AC-1A552CCC41A0}" dt="2025-10-25T18:21:41.710" v="1023" actId="1076"/>
        <pc:sldMkLst>
          <pc:docMk/>
          <pc:sldMk cId="2045088125" sldId="257"/>
        </pc:sldMkLst>
        <pc:spChg chg="mod">
          <ac:chgData name="Head" userId="9804a628-11e4-4146-bd81-f02d09e1747a" providerId="ADAL" clId="{07911796-8852-4E2A-89AC-1A552CCC41A0}" dt="2025-10-23T10:21:13.811" v="11" actId="1076"/>
          <ac:spMkLst>
            <pc:docMk/>
            <pc:sldMk cId="2045088125" sldId="257"/>
            <ac:spMk id="17" creationId="{AFF4288F-7B85-4A04-8833-ACAA6D99C961}"/>
          </ac:spMkLst>
        </pc:spChg>
        <pc:spChg chg="mod">
          <ac:chgData name="Head" userId="9804a628-11e4-4146-bd81-f02d09e1747a" providerId="ADAL" clId="{07911796-8852-4E2A-89AC-1A552CCC41A0}" dt="2025-10-23T10:21:17.236" v="12" actId="1076"/>
          <ac:spMkLst>
            <pc:docMk/>
            <pc:sldMk cId="2045088125" sldId="257"/>
            <ac:spMk id="18" creationId="{FFA973A1-B798-4B6A-8088-525FC96BC661}"/>
          </ac:spMkLst>
        </pc:spChg>
        <pc:spChg chg="mod">
          <ac:chgData name="Head" userId="9804a628-11e4-4146-bd81-f02d09e1747a" providerId="ADAL" clId="{07911796-8852-4E2A-89AC-1A552CCC41A0}" dt="2025-10-23T12:35:28.928" v="670" actId="20577"/>
          <ac:spMkLst>
            <pc:docMk/>
            <pc:sldMk cId="2045088125" sldId="257"/>
            <ac:spMk id="24" creationId="{84AC29F7-CC49-47F4-9649-F8888B4812B5}"/>
          </ac:spMkLst>
        </pc:spChg>
        <pc:spChg chg="mod">
          <ac:chgData name="Head" userId="9804a628-11e4-4146-bd81-f02d09e1747a" providerId="ADAL" clId="{07911796-8852-4E2A-89AC-1A552CCC41A0}" dt="2025-10-25T18:21:41.710" v="1023" actId="1076"/>
          <ac:spMkLst>
            <pc:docMk/>
            <pc:sldMk cId="2045088125" sldId="257"/>
            <ac:spMk id="25" creationId="{9B92BF88-C51D-4B21-A033-08A352DE592D}"/>
          </ac:spMkLst>
        </pc:spChg>
        <pc:spChg chg="mod">
          <ac:chgData name="Head" userId="9804a628-11e4-4146-bd81-f02d09e1747a" providerId="ADAL" clId="{07911796-8852-4E2A-89AC-1A552CCC41A0}" dt="2025-10-23T10:20:29.429" v="2" actId="1076"/>
          <ac:spMkLst>
            <pc:docMk/>
            <pc:sldMk cId="2045088125" sldId="257"/>
            <ac:spMk id="33" creationId="{90CBE3DA-E355-422F-828F-66F6CA3D1DFF}"/>
          </ac:spMkLst>
        </pc:spChg>
        <pc:spChg chg="mod">
          <ac:chgData name="Head" userId="9804a628-11e4-4146-bd81-f02d09e1747a" providerId="ADAL" clId="{07911796-8852-4E2A-89AC-1A552CCC41A0}" dt="2025-10-23T10:20:54.908" v="6" actId="14100"/>
          <ac:spMkLst>
            <pc:docMk/>
            <pc:sldMk cId="2045088125" sldId="257"/>
            <ac:spMk id="34" creationId="{79401FA9-43AB-4AE9-A12B-2F2BDC01789A}"/>
          </ac:spMkLst>
        </pc:spChg>
        <pc:spChg chg="mod">
          <ac:chgData name="Head" userId="9804a628-11e4-4146-bd81-f02d09e1747a" providerId="ADAL" clId="{07911796-8852-4E2A-89AC-1A552CCC41A0}" dt="2025-10-23T12:27:54.520" v="634" actId="14100"/>
          <ac:spMkLst>
            <pc:docMk/>
            <pc:sldMk cId="2045088125" sldId="257"/>
            <ac:spMk id="35" creationId="{9AA0F542-01C3-40D7-BC42-55845F592B25}"/>
          </ac:spMkLst>
        </pc:spChg>
        <pc:spChg chg="mod">
          <ac:chgData name="Head" userId="9804a628-11e4-4146-bd81-f02d09e1747a" providerId="ADAL" clId="{07911796-8852-4E2A-89AC-1A552CCC41A0}" dt="2025-10-25T18:21:28.425" v="1022" actId="20577"/>
          <ac:spMkLst>
            <pc:docMk/>
            <pc:sldMk cId="2045088125" sldId="257"/>
            <ac:spMk id="36" creationId="{4AEF5349-26F4-4AD1-B358-EE5094A575A5}"/>
          </ac:spMkLst>
        </pc:spChg>
        <pc:spChg chg="mod">
          <ac:chgData name="Head" userId="9804a628-11e4-4146-bd81-f02d09e1747a" providerId="ADAL" clId="{07911796-8852-4E2A-89AC-1A552CCC41A0}" dt="2025-10-23T10:21:29.497" v="14" actId="1076"/>
          <ac:spMkLst>
            <pc:docMk/>
            <pc:sldMk cId="2045088125" sldId="257"/>
            <ac:spMk id="37" creationId="{C119075C-D0E7-48CA-849E-1587A0FD1AF1}"/>
          </ac:spMkLst>
        </pc:spChg>
        <pc:picChg chg="add mod">
          <ac:chgData name="Head" userId="9804a628-11e4-4146-bd81-f02d09e1747a" providerId="ADAL" clId="{07911796-8852-4E2A-89AC-1A552CCC41A0}" dt="2025-10-23T12:37:21.332" v="685" actId="1076"/>
          <ac:picMkLst>
            <pc:docMk/>
            <pc:sldMk cId="2045088125" sldId="257"/>
            <ac:picMk id="2" creationId="{135CA949-353A-492A-81CC-80944F05777D}"/>
          </ac:picMkLst>
        </pc:picChg>
        <pc:picChg chg="add mod">
          <ac:chgData name="Head" userId="9804a628-11e4-4146-bd81-f02d09e1747a" providerId="ADAL" clId="{07911796-8852-4E2A-89AC-1A552CCC41A0}" dt="2025-10-23T12:37:35.428" v="690" actId="14100"/>
          <ac:picMkLst>
            <pc:docMk/>
            <pc:sldMk cId="2045088125" sldId="257"/>
            <ac:picMk id="3" creationId="{E82DBAEA-32C1-4421-B858-470AFB4F7528}"/>
          </ac:picMkLst>
        </pc:picChg>
        <pc:picChg chg="add del mod">
          <ac:chgData name="Head" userId="9804a628-11e4-4146-bd81-f02d09e1747a" providerId="ADAL" clId="{07911796-8852-4E2A-89AC-1A552CCC41A0}" dt="2025-10-23T12:34:54.486" v="662"/>
          <ac:picMkLst>
            <pc:docMk/>
            <pc:sldMk cId="2045088125" sldId="257"/>
            <ac:picMk id="1026" creationId="{4362CBF1-1279-4F04-8B81-27288C67A93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F40F6-AC3F-4551-ADDD-AB02C09E0A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AF07BC-B379-4FE8-8460-23E5A95D32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64E779-8CAE-4D36-921D-01E1E20BF55B}"/>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5" name="Footer Placeholder 4">
            <a:extLst>
              <a:ext uri="{FF2B5EF4-FFF2-40B4-BE49-F238E27FC236}">
                <a16:creationId xmlns:a16="http://schemas.microsoft.com/office/drawing/2014/main" id="{F574A1A1-3F9B-426B-AB54-33F453B29D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F5A6C3-315B-4F69-B9C8-B6B7A6822EEA}"/>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2657452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2807F-F482-410A-B866-F08D7BBF3D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71FEA9-374C-4BAE-A130-28043CCAB74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508F6D-0F0F-4F1F-A986-03CB005A5DB4}"/>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5" name="Footer Placeholder 4">
            <a:extLst>
              <a:ext uri="{FF2B5EF4-FFF2-40B4-BE49-F238E27FC236}">
                <a16:creationId xmlns:a16="http://schemas.microsoft.com/office/drawing/2014/main" id="{BCA31C5A-DA60-4A09-9617-1BC618777F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8CAE0E-DF92-4874-BC46-07E2D201C10C}"/>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499435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BC6A6-A0C6-43C9-BD09-DB4658DC18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287F704-DF40-4C95-9C62-7DE0BBB31E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BE47B2A-5383-4169-8DBF-14F7CA56B1B7}"/>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5" name="Footer Placeholder 4">
            <a:extLst>
              <a:ext uri="{FF2B5EF4-FFF2-40B4-BE49-F238E27FC236}">
                <a16:creationId xmlns:a16="http://schemas.microsoft.com/office/drawing/2014/main" id="{71A4F45B-D3E5-4693-BF7F-8A82505E38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D0C841-64B7-4491-938B-ACA5B7FB9C39}"/>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3675156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68A73-B240-4442-BE62-6656FC6403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087492-2DB2-4253-AA7B-8F3C6C0DB8B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0ED73FB-A85E-4D42-BCE2-332439AD887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E5C8A0-A515-441D-B81B-E656C24B88E9}"/>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6" name="Footer Placeholder 5">
            <a:extLst>
              <a:ext uri="{FF2B5EF4-FFF2-40B4-BE49-F238E27FC236}">
                <a16:creationId xmlns:a16="http://schemas.microsoft.com/office/drawing/2014/main" id="{E76C0664-0B73-4745-84DD-AEA69462A9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AADD2A-FBE6-46B4-8024-1DD49CBD5E1D}"/>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2491713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4107C-62AA-423A-9E23-DB09511D52C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5EF57F-C476-4022-BBC6-9C451B3C7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99D7722-D281-4FA2-9F1A-90BEA0EB0C2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4D2AEC-518D-441A-9188-0DE0609BF7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19C3973-50AA-4A8B-8E0E-4491FB62E40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E57DAB-48BA-4A2C-94EC-B3CA8CEC70D1}"/>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8" name="Footer Placeholder 7">
            <a:extLst>
              <a:ext uri="{FF2B5EF4-FFF2-40B4-BE49-F238E27FC236}">
                <a16:creationId xmlns:a16="http://schemas.microsoft.com/office/drawing/2014/main" id="{101DEDC7-79D5-44E7-9A6C-CE8DC25F1F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0CD4F4-1ADB-4AFF-836B-78C6A6BB4054}"/>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3434141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83C9-1E22-4F6B-9074-598FFFEC68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32499F-F013-4A05-ACE8-DCE89D53DDCF}"/>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4" name="Footer Placeholder 3">
            <a:extLst>
              <a:ext uri="{FF2B5EF4-FFF2-40B4-BE49-F238E27FC236}">
                <a16:creationId xmlns:a16="http://schemas.microsoft.com/office/drawing/2014/main" id="{FC8C73BB-5D18-46D8-BDF0-57012B7D5E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FCA509-F65E-4D81-9CC4-3BADA3FE4ED1}"/>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1020381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C192D9-1CDE-41B3-9486-A2675D88F767}"/>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3" name="Footer Placeholder 2">
            <a:extLst>
              <a:ext uri="{FF2B5EF4-FFF2-40B4-BE49-F238E27FC236}">
                <a16:creationId xmlns:a16="http://schemas.microsoft.com/office/drawing/2014/main" id="{D9E62C62-577B-4905-A25A-F1410952C81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B8FBEF-F0C1-4493-A7DE-9A5D8E7D28FF}"/>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5326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233A-E988-4DC1-88F8-E4F30B6D64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9B59FF-3533-48E0-B287-34BF481C16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956D7C-875E-41BB-AEFF-D848FAFDD8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3A1BB5-E36D-49F3-AFF9-CA374510BE48}"/>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6" name="Footer Placeholder 5">
            <a:extLst>
              <a:ext uri="{FF2B5EF4-FFF2-40B4-BE49-F238E27FC236}">
                <a16:creationId xmlns:a16="http://schemas.microsoft.com/office/drawing/2014/main" id="{75D2DD09-20D1-4F3B-A401-409A120222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F5A155-C1BA-4152-ACF9-719C6540AED7}"/>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4244437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20F60-CCE7-4D00-880D-A2A1A91D8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F33EC0-E14F-4386-A7BC-1DB637FD5F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0A31162-927C-410E-A3AB-46F28C8EC1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E80EC8-309E-4B63-971A-A96933E9B035}"/>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6" name="Footer Placeholder 5">
            <a:extLst>
              <a:ext uri="{FF2B5EF4-FFF2-40B4-BE49-F238E27FC236}">
                <a16:creationId xmlns:a16="http://schemas.microsoft.com/office/drawing/2014/main" id="{A03F720B-0CA2-4338-A9B7-2D5C5442D1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D57424-C4FD-424A-AC3E-DC615D0C4FC3}"/>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3304730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5655D-CA1C-4E99-8D9C-99BA89D47E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B506B8-B7D8-41C3-A0E8-BAB7507D253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CC4A8-85E8-4DFC-A232-124A946DF5D1}"/>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5" name="Footer Placeholder 4">
            <a:extLst>
              <a:ext uri="{FF2B5EF4-FFF2-40B4-BE49-F238E27FC236}">
                <a16:creationId xmlns:a16="http://schemas.microsoft.com/office/drawing/2014/main" id="{0C0803D2-CED6-4B11-A6D1-684B03E18E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859321-CC0B-429C-9BB8-E9673A966EB4}"/>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1978396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E37376-F83E-4088-8895-4E721FEC58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90CEFE-9110-4154-87C2-705C4ED69FB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2A8F8E-B35C-43E3-A2EE-1682E2B95BD7}"/>
              </a:ext>
            </a:extLst>
          </p:cNvPr>
          <p:cNvSpPr>
            <a:spLocks noGrp="1"/>
          </p:cNvSpPr>
          <p:nvPr>
            <p:ph type="dt" sz="half" idx="10"/>
          </p:nvPr>
        </p:nvSpPr>
        <p:spPr/>
        <p:txBody>
          <a:bodyPr/>
          <a:lstStyle/>
          <a:p>
            <a:fld id="{37115610-0A00-450A-9D50-C3782594C7D9}" type="datetimeFigureOut">
              <a:rPr lang="en-GB" smtClean="0"/>
              <a:t>27/10/2025</a:t>
            </a:fld>
            <a:endParaRPr lang="en-GB"/>
          </a:p>
        </p:txBody>
      </p:sp>
      <p:sp>
        <p:nvSpPr>
          <p:cNvPr id="5" name="Footer Placeholder 4">
            <a:extLst>
              <a:ext uri="{FF2B5EF4-FFF2-40B4-BE49-F238E27FC236}">
                <a16:creationId xmlns:a16="http://schemas.microsoft.com/office/drawing/2014/main" id="{933AB641-6077-4F11-AC90-6E5EB4293A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83AB96-27D1-4238-ADFA-BBE76BF9E7C0}"/>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1863435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0E143C-7948-4E49-AD35-4A21AF25DA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1345D8-C673-49A9-B766-5F336F621A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9ACBBA-40F0-4389-8951-B86511BFB1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115610-0A00-450A-9D50-C3782594C7D9}" type="datetimeFigureOut">
              <a:rPr lang="en-GB" smtClean="0"/>
              <a:t>27/10/2025</a:t>
            </a:fld>
            <a:endParaRPr lang="en-GB"/>
          </a:p>
        </p:txBody>
      </p:sp>
      <p:sp>
        <p:nvSpPr>
          <p:cNvPr id="5" name="Footer Placeholder 4">
            <a:extLst>
              <a:ext uri="{FF2B5EF4-FFF2-40B4-BE49-F238E27FC236}">
                <a16:creationId xmlns:a16="http://schemas.microsoft.com/office/drawing/2014/main" id="{0A877285-9E08-493E-BBA0-880B3D9349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39F9D1E-2FE9-42B8-9741-6F6A0F0C06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FD92A2-A214-45FB-9A48-F0CE06BC06C9}" type="slidenum">
              <a:rPr lang="en-GB" smtClean="0"/>
              <a:t>‹#›</a:t>
            </a:fld>
            <a:endParaRPr lang="en-GB"/>
          </a:p>
        </p:txBody>
      </p:sp>
    </p:spTree>
    <p:extLst>
      <p:ext uri="{BB962C8B-B14F-4D97-AF65-F5344CB8AC3E}">
        <p14:creationId xmlns:p14="http://schemas.microsoft.com/office/powerpoint/2010/main" val="4180029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4A08D8-937B-4785-ABDD-E2361BC3CB7D}"/>
              </a:ext>
            </a:extLst>
          </p:cNvPr>
          <p:cNvSpPr/>
          <p:nvPr/>
        </p:nvSpPr>
        <p:spPr>
          <a:xfrm>
            <a:off x="118369" y="105818"/>
            <a:ext cx="11955262"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pic>
        <p:nvPicPr>
          <p:cNvPr id="5" name="Picture 4" descr="Peover Superior Endowed Primary School">
            <a:extLst>
              <a:ext uri="{FF2B5EF4-FFF2-40B4-BE49-F238E27FC236}">
                <a16:creationId xmlns:a16="http://schemas.microsoft.com/office/drawing/2014/main" id="{F194F4D1-4146-4000-B017-3F34E1B228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010716" y="1854200"/>
            <a:ext cx="1580561" cy="1199090"/>
          </a:xfrm>
          <a:prstGeom prst="rect">
            <a:avLst/>
          </a:prstGeom>
          <a:noFill/>
          <a:ln>
            <a:noFill/>
          </a:ln>
        </p:spPr>
      </p:pic>
      <p:sp>
        <p:nvSpPr>
          <p:cNvPr id="6" name="Rectangle 5">
            <a:extLst>
              <a:ext uri="{FF2B5EF4-FFF2-40B4-BE49-F238E27FC236}">
                <a16:creationId xmlns:a16="http://schemas.microsoft.com/office/drawing/2014/main" id="{D9B9B036-0E70-48DE-9A5B-60FAFBC8441F}"/>
              </a:ext>
            </a:extLst>
          </p:cNvPr>
          <p:cNvSpPr/>
          <p:nvPr/>
        </p:nvSpPr>
        <p:spPr>
          <a:xfrm>
            <a:off x="118369" y="1344671"/>
            <a:ext cx="11955262"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ectangle 6">
            <a:extLst>
              <a:ext uri="{FF2B5EF4-FFF2-40B4-BE49-F238E27FC236}">
                <a16:creationId xmlns:a16="http://schemas.microsoft.com/office/drawing/2014/main" id="{25D053AA-FE37-490D-ADE2-229F578592DB}"/>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Rectangle 7">
            <a:extLst>
              <a:ext uri="{FF2B5EF4-FFF2-40B4-BE49-F238E27FC236}">
                <a16:creationId xmlns:a16="http://schemas.microsoft.com/office/drawing/2014/main" id="{402D02D2-69F5-41C9-A8EC-0AF81BCCD306}"/>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ectangle 8">
            <a:extLst>
              <a:ext uri="{FF2B5EF4-FFF2-40B4-BE49-F238E27FC236}">
                <a16:creationId xmlns:a16="http://schemas.microsoft.com/office/drawing/2014/main" id="{BA883C8D-734F-46F2-875D-05D23C2A0B9C}"/>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A45C86A0-A614-4E46-9785-C09CF9FBD501}"/>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A26FAB99-A9C1-42A0-9BD7-9883DB1BD356}"/>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2" name="Rectangle 11">
            <a:extLst>
              <a:ext uri="{FF2B5EF4-FFF2-40B4-BE49-F238E27FC236}">
                <a16:creationId xmlns:a16="http://schemas.microsoft.com/office/drawing/2014/main" id="{864B5929-4551-4FE0-A2D7-68224C16EC0E}"/>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89F99717-D42E-48FA-ADD9-5F732184BA46}"/>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CAD23E9D-0F0A-412A-B6C8-0044F1D2605B}"/>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 name="TextBox 15">
            <a:extLst>
              <a:ext uri="{FF2B5EF4-FFF2-40B4-BE49-F238E27FC236}">
                <a16:creationId xmlns:a16="http://schemas.microsoft.com/office/drawing/2014/main" id="{8FC92644-4BFD-49C4-B879-C027CCCC3E2A}"/>
              </a:ext>
            </a:extLst>
          </p:cNvPr>
          <p:cNvSpPr txBox="1"/>
          <p:nvPr/>
        </p:nvSpPr>
        <p:spPr>
          <a:xfrm>
            <a:off x="3517035" y="1388521"/>
            <a:ext cx="4379215" cy="369332"/>
          </a:xfrm>
          <a:prstGeom prst="rect">
            <a:avLst/>
          </a:prstGeom>
          <a:noFill/>
        </p:spPr>
        <p:txBody>
          <a:bodyPr wrap="square" lIns="91440" tIns="45720" rIns="91440" bIns="45720" rtlCol="0" anchor="t">
            <a:spAutoFit/>
          </a:bodyPr>
          <a:lstStyle/>
          <a:p>
            <a:pPr algn="ctr"/>
            <a:r>
              <a:rPr lang="en-GB" dirty="0">
                <a:solidFill>
                  <a:schemeClr val="bg1"/>
                </a:solidFill>
                <a:latin typeface="Comic Sans MS"/>
              </a:rPr>
              <a:t>Wider Curriculum – Autumn Term Two</a:t>
            </a:r>
          </a:p>
        </p:txBody>
      </p:sp>
      <p:sp>
        <p:nvSpPr>
          <p:cNvPr id="17" name="TextBox 16">
            <a:extLst>
              <a:ext uri="{FF2B5EF4-FFF2-40B4-BE49-F238E27FC236}">
                <a16:creationId xmlns:a16="http://schemas.microsoft.com/office/drawing/2014/main" id="{AFF4288F-7B85-4A04-8833-ACAA6D99C961}"/>
              </a:ext>
            </a:extLst>
          </p:cNvPr>
          <p:cNvSpPr txBox="1"/>
          <p:nvPr/>
        </p:nvSpPr>
        <p:spPr>
          <a:xfrm>
            <a:off x="131339" y="2012504"/>
            <a:ext cx="3519239" cy="4447371"/>
          </a:xfrm>
          <a:prstGeom prst="rect">
            <a:avLst/>
          </a:prstGeom>
          <a:noFill/>
          <a:ln w="28575">
            <a:solidFill>
              <a:schemeClr val="accent1">
                <a:lumMod val="50000"/>
              </a:schemeClr>
            </a:solidFill>
          </a:ln>
        </p:spPr>
        <p:txBody>
          <a:bodyPr wrap="square" lIns="91440" tIns="45720" rIns="91440" bIns="45720" rtlCol="0" anchor="t">
            <a:spAutoFit/>
          </a:bodyPr>
          <a:lstStyle/>
          <a:p>
            <a:endParaRPr lang="en-GB" sz="900" b="1" dirty="0">
              <a:latin typeface="Comic Sans MS" panose="030F0702030302020204" pitchFamily="66" charset="0"/>
            </a:endParaRPr>
          </a:p>
          <a:p>
            <a:endParaRPr lang="en-GB" sz="900" b="1" dirty="0">
              <a:latin typeface="Comic Sans MS" panose="030F0702030302020204" pitchFamily="66" charset="0"/>
            </a:endParaRPr>
          </a:p>
          <a:p>
            <a:endParaRPr lang="en-GB" sz="900" b="1" dirty="0">
              <a:latin typeface="Comic Sans MS" panose="030F0702030302020204" pitchFamily="66" charset="0"/>
            </a:endParaRPr>
          </a:p>
          <a:p>
            <a:endParaRPr lang="en-GB" sz="800" b="1" dirty="0">
              <a:latin typeface="Comic Sans MS" panose="030F0702030302020204" pitchFamily="66" charset="0"/>
            </a:endParaRPr>
          </a:p>
          <a:p>
            <a:endParaRPr lang="en-GB" sz="800" b="1" dirty="0">
              <a:latin typeface="Comic Sans MS" panose="030F0702030302020204" pitchFamily="66" charset="0"/>
            </a:endParaRPr>
          </a:p>
          <a:p>
            <a:r>
              <a:rPr lang="en-GB" sz="800" b="1" dirty="0">
                <a:latin typeface="Comic Sans MS" panose="030F0702030302020204" pitchFamily="66" charset="0"/>
              </a:rPr>
              <a:t>Unit 3: Manipulating the additive relationship and securing mental calculation </a:t>
            </a:r>
          </a:p>
          <a:p>
            <a:pPr marL="171450" indent="-171450">
              <a:buFont typeface="Arial"/>
              <a:buChar char="•"/>
            </a:pPr>
            <a:r>
              <a:rPr lang="en-GB" sz="800" dirty="0">
                <a:latin typeface="Comic Sans MS"/>
              </a:rPr>
              <a:t>To add two three-digit numbers using partitioning, adjusting or redistribution.  </a:t>
            </a:r>
          </a:p>
          <a:p>
            <a:pPr marL="171450" indent="-171450">
              <a:buFont typeface="Arial"/>
              <a:buChar char="•"/>
            </a:pPr>
            <a:r>
              <a:rPr lang="en-GB" sz="800" dirty="0">
                <a:latin typeface="Comic Sans MS"/>
              </a:rPr>
              <a:t>To subtract two- and three-digit numbers by finding the difference.  </a:t>
            </a:r>
            <a:endParaRPr lang="en-GB" sz="800" dirty="0">
              <a:latin typeface="Comic Sans MS" panose="030F0702030302020204" pitchFamily="66" charset="0"/>
            </a:endParaRPr>
          </a:p>
          <a:p>
            <a:endParaRPr lang="en-GB" sz="800" dirty="0">
              <a:latin typeface="Comic Sans MS" panose="030F0702030302020204" pitchFamily="66" charset="0"/>
            </a:endParaRPr>
          </a:p>
          <a:p>
            <a:r>
              <a:rPr lang="en-GB" sz="800" b="1" dirty="0">
                <a:latin typeface="Comic Sans MS" panose="030F0702030302020204" pitchFamily="66" charset="0"/>
              </a:rPr>
              <a:t>Unit 4: Column addition</a:t>
            </a:r>
          </a:p>
          <a:p>
            <a:pPr marL="171450" indent="-171450">
              <a:buFont typeface="Arial" panose="020B0604020202020204" pitchFamily="34" charset="0"/>
              <a:buChar char="•"/>
            </a:pPr>
            <a:r>
              <a:rPr lang="en-GB" sz="800" dirty="0">
                <a:latin typeface="Comic Sans MS" panose="030F0702030302020204" pitchFamily="66" charset="0"/>
              </a:rPr>
              <a:t>To use place value to lay out column addition</a:t>
            </a:r>
          </a:p>
          <a:p>
            <a:pPr marL="171450" indent="-171450">
              <a:buFont typeface="Arial" panose="020B0604020202020204" pitchFamily="34" charset="0"/>
              <a:buChar char="•"/>
            </a:pPr>
            <a:r>
              <a:rPr lang="en-GB" sz="800" dirty="0">
                <a:latin typeface="Comic Sans MS" panose="030F0702030302020204" pitchFamily="66" charset="0"/>
              </a:rPr>
              <a:t>To add 2-, 3- and 4- digit numbers using column addition, including when regrouping is needed in the ones, tens and hundreds.</a:t>
            </a:r>
          </a:p>
          <a:p>
            <a:pPr marL="171450" indent="-171450">
              <a:buFont typeface="Arial" panose="020B0604020202020204" pitchFamily="34" charset="0"/>
              <a:buChar char="•"/>
            </a:pPr>
            <a:endParaRPr lang="en-GB" sz="800" dirty="0">
              <a:latin typeface="Comic Sans MS" panose="030F0702030302020204" pitchFamily="66" charset="0"/>
            </a:endParaRPr>
          </a:p>
          <a:p>
            <a:r>
              <a:rPr lang="en-GB" sz="800" b="1" dirty="0">
                <a:latin typeface="Comic Sans MS" panose="030F0702030302020204" pitchFamily="66" charset="0"/>
              </a:rPr>
              <a:t>Unit 5: Column subtraction</a:t>
            </a:r>
          </a:p>
          <a:p>
            <a:pPr marL="171450" indent="-171450">
              <a:buFont typeface="Arial" panose="020B0604020202020204" pitchFamily="34" charset="0"/>
              <a:buChar char="•"/>
            </a:pPr>
            <a:r>
              <a:rPr lang="en-GB" sz="800" dirty="0">
                <a:latin typeface="Comic Sans MS" panose="030F0702030302020204" pitchFamily="66" charset="0"/>
              </a:rPr>
              <a:t>To use column subtraction to subtract 2-, 3- or 4-digit numbers.</a:t>
            </a:r>
          </a:p>
          <a:p>
            <a:pPr marL="171450" indent="-171450">
              <a:buFont typeface="Arial" panose="020B0604020202020204" pitchFamily="34" charset="0"/>
              <a:buChar char="•"/>
            </a:pPr>
            <a:r>
              <a:rPr lang="en-GB" sz="800" dirty="0">
                <a:latin typeface="Comic Sans MS" panose="030F0702030302020204" pitchFamily="66" charset="0"/>
              </a:rPr>
              <a:t>To subtract 2-, 3- and 4- digit numbers, including when regrouping is needed.</a:t>
            </a:r>
          </a:p>
          <a:p>
            <a:pPr marL="171450" indent="-171450">
              <a:buFont typeface="Arial" panose="020B0604020202020204" pitchFamily="34" charset="0"/>
              <a:buChar char="•"/>
            </a:pPr>
            <a:endParaRPr lang="en-GB" sz="800" dirty="0">
              <a:latin typeface="Comic Sans MS" panose="030F0702030302020204" pitchFamily="66" charset="0"/>
            </a:endParaRPr>
          </a:p>
          <a:p>
            <a:r>
              <a:rPr lang="en-GB" sz="800" b="1" dirty="0">
                <a:latin typeface="Comic Sans MS" panose="030F0702030302020204" pitchFamily="66" charset="0"/>
              </a:rPr>
              <a:t>Unit 6: 2, 4 and 8 times tables</a:t>
            </a:r>
          </a:p>
          <a:p>
            <a:pPr marL="171450" indent="-171450">
              <a:buFont typeface="Arial" panose="020B0604020202020204" pitchFamily="34" charset="0"/>
              <a:buChar char="•"/>
            </a:pPr>
            <a:r>
              <a:rPr lang="en-GB" sz="800" dirty="0">
                <a:latin typeface="Comic Sans MS" panose="030F0702030302020204" pitchFamily="66" charset="0"/>
              </a:rPr>
              <a:t>To represent counting in twos, fours and eights.</a:t>
            </a:r>
          </a:p>
          <a:p>
            <a:pPr marL="171450" indent="-171450">
              <a:buFont typeface="Arial" panose="020B0604020202020204" pitchFamily="34" charset="0"/>
              <a:buChar char="•"/>
            </a:pPr>
            <a:r>
              <a:rPr lang="en-GB" sz="800" dirty="0">
                <a:latin typeface="Comic Sans MS" panose="030F0702030302020204" pitchFamily="66" charset="0"/>
              </a:rPr>
              <a:t>To use knowledge of the relationship between the 2, 4 and 8 times tables to solve problems. </a:t>
            </a:r>
          </a:p>
          <a:p>
            <a:endParaRPr lang="en-GB" sz="800" dirty="0">
              <a:latin typeface="Comic Sans MS" panose="030F0702030302020204" pitchFamily="66" charset="0"/>
            </a:endParaRPr>
          </a:p>
          <a:p>
            <a:r>
              <a:rPr lang="en-GB" sz="800" b="1" u="sng" dirty="0">
                <a:latin typeface="Comic Sans MS" panose="030F0702030302020204" pitchFamily="66" charset="0"/>
              </a:rPr>
              <a:t>Times Table Focuses:</a:t>
            </a:r>
          </a:p>
          <a:p>
            <a:r>
              <a:rPr lang="en-GB" sz="800" dirty="0">
                <a:latin typeface="Comic Sans MS" panose="030F0702030302020204" pitchFamily="66" charset="0"/>
              </a:rPr>
              <a:t>Week 1: 10 times table</a:t>
            </a:r>
          </a:p>
          <a:p>
            <a:r>
              <a:rPr lang="en-GB" sz="800" dirty="0">
                <a:latin typeface="Comic Sans MS" panose="030F0702030302020204" pitchFamily="66" charset="0"/>
              </a:rPr>
              <a:t>Week 2: 5 times table</a:t>
            </a:r>
          </a:p>
          <a:p>
            <a:r>
              <a:rPr lang="en-GB" sz="800" dirty="0">
                <a:latin typeface="Comic Sans MS" panose="030F0702030302020204" pitchFamily="66" charset="0"/>
              </a:rPr>
              <a:t>Week 3: 2 times table</a:t>
            </a:r>
          </a:p>
          <a:p>
            <a:r>
              <a:rPr lang="en-GB" sz="800" dirty="0">
                <a:latin typeface="Comic Sans MS"/>
              </a:rPr>
              <a:t>Week 4: 2, 5 and 10 times tables</a:t>
            </a:r>
          </a:p>
          <a:p>
            <a:r>
              <a:rPr lang="en-GB" sz="800" dirty="0">
                <a:latin typeface="Comic Sans MS" panose="030F0702030302020204" pitchFamily="66" charset="0"/>
              </a:rPr>
              <a:t>Week 5: 2 times table</a:t>
            </a:r>
          </a:p>
          <a:p>
            <a:r>
              <a:rPr lang="en-GB" sz="800" dirty="0">
                <a:latin typeface="Comic Sans MS" panose="030F0702030302020204" pitchFamily="66" charset="0"/>
              </a:rPr>
              <a:t>Week 6: 4 times table</a:t>
            </a:r>
          </a:p>
          <a:p>
            <a:r>
              <a:rPr lang="en-GB" sz="800" dirty="0">
                <a:latin typeface="Comic Sans MS"/>
              </a:rPr>
              <a:t>Week 7: 8 times table</a:t>
            </a:r>
          </a:p>
        </p:txBody>
      </p:sp>
      <p:sp>
        <p:nvSpPr>
          <p:cNvPr id="18" name="Rectangle 17">
            <a:extLst>
              <a:ext uri="{FF2B5EF4-FFF2-40B4-BE49-F238E27FC236}">
                <a16:creationId xmlns:a16="http://schemas.microsoft.com/office/drawing/2014/main" id="{FFA973A1-B798-4B6A-8088-525FC96BC661}"/>
              </a:ext>
            </a:extLst>
          </p:cNvPr>
          <p:cNvSpPr/>
          <p:nvPr/>
        </p:nvSpPr>
        <p:spPr>
          <a:xfrm>
            <a:off x="971038" y="1950276"/>
            <a:ext cx="1712328" cy="707886"/>
          </a:xfrm>
          <a:prstGeom prst="rect">
            <a:avLst/>
          </a:prstGeom>
          <a:noFill/>
        </p:spPr>
        <p:txBody>
          <a:bodyPr wrap="none" lIns="91440" tIns="45720" rIns="91440" bIns="45720">
            <a:spAutoFit/>
          </a:bodyPr>
          <a:lstStyle/>
          <a:p>
            <a:pPr algn="ctr"/>
            <a:r>
              <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Maths</a:t>
            </a:r>
          </a:p>
        </p:txBody>
      </p:sp>
      <p:sp>
        <p:nvSpPr>
          <p:cNvPr id="33" name="TextBox 32">
            <a:extLst>
              <a:ext uri="{FF2B5EF4-FFF2-40B4-BE49-F238E27FC236}">
                <a16:creationId xmlns:a16="http://schemas.microsoft.com/office/drawing/2014/main" id="{90CBE3DA-E355-422F-828F-66F6CA3D1DFF}"/>
              </a:ext>
            </a:extLst>
          </p:cNvPr>
          <p:cNvSpPr txBox="1"/>
          <p:nvPr/>
        </p:nvSpPr>
        <p:spPr>
          <a:xfrm>
            <a:off x="3818076" y="3095200"/>
            <a:ext cx="959268" cy="523220"/>
          </a:xfrm>
          <a:prstGeom prst="rect">
            <a:avLst/>
          </a:prstGeom>
          <a:solidFill>
            <a:schemeClr val="accent1">
              <a:lumMod val="50000"/>
            </a:schemeClr>
          </a:solidFill>
        </p:spPr>
        <p:txBody>
          <a:bodyPr wrap="square" rtlCol="0">
            <a:spAutoFit/>
          </a:bodyPr>
          <a:lstStyle/>
          <a:p>
            <a:r>
              <a:rPr lang="en-GB" sz="2800" dirty="0">
                <a:solidFill>
                  <a:schemeClr val="bg1"/>
                </a:solidFill>
                <a:latin typeface="Comic Sans MS" panose="030F0702030302020204" pitchFamily="66" charset="0"/>
              </a:rPr>
              <a:t>Care</a:t>
            </a:r>
          </a:p>
        </p:txBody>
      </p:sp>
      <p:sp>
        <p:nvSpPr>
          <p:cNvPr id="34" name="TextBox 33">
            <a:extLst>
              <a:ext uri="{FF2B5EF4-FFF2-40B4-BE49-F238E27FC236}">
                <a16:creationId xmlns:a16="http://schemas.microsoft.com/office/drawing/2014/main" id="{79401FA9-43AB-4AE9-A12B-2F2BDC01789A}"/>
              </a:ext>
            </a:extLst>
          </p:cNvPr>
          <p:cNvSpPr txBox="1"/>
          <p:nvPr/>
        </p:nvSpPr>
        <p:spPr>
          <a:xfrm>
            <a:off x="4829704" y="3095200"/>
            <a:ext cx="1533664" cy="523220"/>
          </a:xfrm>
          <a:prstGeom prst="rect">
            <a:avLst/>
          </a:prstGeom>
          <a:solidFill>
            <a:schemeClr val="accent1">
              <a:lumMod val="50000"/>
            </a:schemeClr>
          </a:solidFill>
        </p:spPr>
        <p:txBody>
          <a:bodyPr wrap="square" rtlCol="0">
            <a:spAutoFit/>
          </a:bodyPr>
          <a:lstStyle/>
          <a:p>
            <a:r>
              <a:rPr lang="en-GB" sz="2800" dirty="0">
                <a:solidFill>
                  <a:schemeClr val="bg1"/>
                </a:solidFill>
                <a:latin typeface="Comic Sans MS" panose="030F0702030302020204" pitchFamily="66" charset="0"/>
              </a:rPr>
              <a:t>Achieve</a:t>
            </a:r>
          </a:p>
        </p:txBody>
      </p:sp>
      <p:sp>
        <p:nvSpPr>
          <p:cNvPr id="35" name="TextBox 34">
            <a:extLst>
              <a:ext uri="{FF2B5EF4-FFF2-40B4-BE49-F238E27FC236}">
                <a16:creationId xmlns:a16="http://schemas.microsoft.com/office/drawing/2014/main" id="{9AA0F542-01C3-40D7-BC42-55845F592B25}"/>
              </a:ext>
            </a:extLst>
          </p:cNvPr>
          <p:cNvSpPr txBox="1"/>
          <p:nvPr/>
        </p:nvSpPr>
        <p:spPr>
          <a:xfrm>
            <a:off x="6415727" y="3094152"/>
            <a:ext cx="1473193" cy="523220"/>
          </a:xfrm>
          <a:prstGeom prst="rect">
            <a:avLst/>
          </a:prstGeom>
          <a:solidFill>
            <a:schemeClr val="accent1">
              <a:lumMod val="50000"/>
            </a:schemeClr>
          </a:solidFill>
        </p:spPr>
        <p:txBody>
          <a:bodyPr wrap="square" rtlCol="0">
            <a:spAutoFit/>
          </a:bodyPr>
          <a:lstStyle/>
          <a:p>
            <a:r>
              <a:rPr lang="en-GB" sz="2800" dirty="0">
                <a:solidFill>
                  <a:schemeClr val="bg1"/>
                </a:solidFill>
                <a:latin typeface="Comic Sans MS" panose="030F0702030302020204" pitchFamily="66" charset="0"/>
              </a:rPr>
              <a:t>Believe</a:t>
            </a:r>
          </a:p>
        </p:txBody>
      </p:sp>
      <p:sp>
        <p:nvSpPr>
          <p:cNvPr id="36" name="TextBox 35">
            <a:extLst>
              <a:ext uri="{FF2B5EF4-FFF2-40B4-BE49-F238E27FC236}">
                <a16:creationId xmlns:a16="http://schemas.microsoft.com/office/drawing/2014/main" id="{4AEF5349-26F4-4AD1-B358-EE5094A575A5}"/>
              </a:ext>
            </a:extLst>
          </p:cNvPr>
          <p:cNvSpPr txBox="1"/>
          <p:nvPr/>
        </p:nvSpPr>
        <p:spPr>
          <a:xfrm>
            <a:off x="8012263" y="1962223"/>
            <a:ext cx="4048398" cy="4524315"/>
          </a:xfrm>
          <a:prstGeom prst="rect">
            <a:avLst/>
          </a:prstGeom>
          <a:noFill/>
          <a:ln w="28575">
            <a:solidFill>
              <a:schemeClr val="accent1">
                <a:lumMod val="50000"/>
              </a:schemeClr>
            </a:solidFill>
          </a:ln>
        </p:spPr>
        <p:txBody>
          <a:bodyPr wrap="square" rtlCol="0">
            <a:spAutoFit/>
          </a:bodyPr>
          <a:lstStyle/>
          <a:p>
            <a:endParaRPr lang="en-GB" dirty="0"/>
          </a:p>
          <a:p>
            <a:endParaRPr lang="en-GB" dirty="0"/>
          </a:p>
          <a:p>
            <a:endParaRPr lang="en-GB" sz="900" b="1" dirty="0">
              <a:latin typeface="Comic Sans MS" panose="030F0702030302020204" pitchFamily="66" charset="0"/>
            </a:endParaRPr>
          </a:p>
          <a:p>
            <a:endParaRPr lang="en-GB" sz="900" b="1" dirty="0">
              <a:latin typeface="Comic Sans MS" panose="030F0702030302020204" pitchFamily="66" charset="0"/>
            </a:endParaRPr>
          </a:p>
          <a:p>
            <a:r>
              <a:rPr lang="en-US" sz="900" b="1" dirty="0">
                <a:latin typeface="Comic Sans MS" panose="030F0702030302020204" pitchFamily="66" charset="0"/>
              </a:rPr>
              <a:t>Lancashire Writing Unit: </a:t>
            </a:r>
            <a:r>
              <a:rPr lang="en-US" sz="900" dirty="0">
                <a:latin typeface="Comic Sans MS" panose="030F0702030302020204" pitchFamily="66" charset="0"/>
              </a:rPr>
              <a:t>Healthy Humans. </a:t>
            </a:r>
          </a:p>
          <a:p>
            <a:endParaRPr lang="en-US" sz="900" dirty="0">
              <a:latin typeface="Comic Sans MS" panose="030F0702030302020204" pitchFamily="66" charset="0"/>
            </a:endParaRPr>
          </a:p>
          <a:p>
            <a:r>
              <a:rPr lang="en-US" sz="900" b="1" dirty="0">
                <a:latin typeface="Comic Sans MS" panose="030F0702030302020204" pitchFamily="66" charset="0"/>
              </a:rPr>
              <a:t>Fables: </a:t>
            </a:r>
            <a:r>
              <a:rPr lang="en-US" sz="900" dirty="0">
                <a:latin typeface="Comic Sans MS" panose="030F0702030302020204" pitchFamily="66" charset="0"/>
              </a:rPr>
              <a:t>Children will be able to write a fable with a series of events and including features of the fables genre.</a:t>
            </a:r>
          </a:p>
          <a:p>
            <a:endParaRPr lang="en-US" sz="900" dirty="0">
              <a:latin typeface="Comic Sans MS" panose="030F0702030302020204" pitchFamily="66" charset="0"/>
            </a:endParaRPr>
          </a:p>
          <a:p>
            <a:r>
              <a:rPr lang="en-US" sz="900" b="1" dirty="0">
                <a:latin typeface="Comic Sans MS" panose="030F0702030302020204" pitchFamily="66" charset="0"/>
              </a:rPr>
              <a:t>Poems with a structure: </a:t>
            </a:r>
            <a:r>
              <a:rPr lang="en-US" sz="900" dirty="0">
                <a:latin typeface="Comic Sans MS" panose="030F0702030302020204" pitchFamily="66" charset="0"/>
              </a:rPr>
              <a:t>Children will be able to write a poem with a structure that includes appropriate language and features of shape poems or calligrams. </a:t>
            </a:r>
            <a:endParaRPr lang="en-GB" sz="900" dirty="0">
              <a:latin typeface="Comic Sans MS" panose="030F0702030302020204" pitchFamily="66" charset="0"/>
            </a:endParaRPr>
          </a:p>
          <a:p>
            <a:endParaRPr lang="en-GB" sz="900" b="1" dirty="0">
              <a:latin typeface="Comic Sans MS" panose="030F0702030302020204" pitchFamily="66" charset="0"/>
            </a:endParaRPr>
          </a:p>
          <a:p>
            <a:r>
              <a:rPr lang="en-GB" sz="900" b="1" dirty="0">
                <a:latin typeface="Comic Sans MS" panose="030F0702030302020204" pitchFamily="66" charset="0"/>
              </a:rPr>
              <a:t>Reading (Take One Book) Water – </a:t>
            </a:r>
            <a:r>
              <a:rPr lang="en-GB" sz="900" dirty="0">
                <a:latin typeface="Comic Sans MS" panose="030F0702030302020204" pitchFamily="66" charset="0"/>
              </a:rPr>
              <a:t>linked to Science &amp; Geography</a:t>
            </a:r>
          </a:p>
          <a:p>
            <a:pPr fontAlgn="base"/>
            <a:r>
              <a:rPr lang="en-US" sz="900" dirty="0">
                <a:latin typeface="Comic Sans MS" panose="030F0702030302020204" pitchFamily="66" charset="0"/>
              </a:rPr>
              <a:t>Making connections is an important part of children’s knowledge-building, reading, and developing comprehension. We can help children build their knowledge by making explicit links throughout the year and across years. </a:t>
            </a:r>
          </a:p>
          <a:p>
            <a:pPr fontAlgn="base"/>
            <a:endParaRPr lang="en-US" sz="900" dirty="0">
              <a:latin typeface="Comic Sans MS" panose="030F0702030302020204" pitchFamily="66" charset="0"/>
            </a:endParaRPr>
          </a:p>
          <a:p>
            <a:r>
              <a:rPr lang="en-GB" sz="900" b="1" dirty="0" err="1">
                <a:latin typeface="Comic Sans MS" panose="030F0702030302020204" pitchFamily="66" charset="0"/>
              </a:rPr>
              <a:t>EdShed</a:t>
            </a:r>
            <a:r>
              <a:rPr lang="en-GB" sz="900" b="1" dirty="0">
                <a:latin typeface="Comic Sans MS" panose="030F0702030302020204" pitchFamily="66" charset="0"/>
              </a:rPr>
              <a:t> Reading Comprehensions:</a:t>
            </a:r>
          </a:p>
          <a:p>
            <a:r>
              <a:rPr lang="en-US" sz="900" dirty="0">
                <a:latin typeface="Comic Sans MS" panose="030F0702030302020204" pitchFamily="66" charset="0"/>
              </a:rPr>
              <a:t>Children will complete a number of comprehension </a:t>
            </a:r>
          </a:p>
          <a:p>
            <a:r>
              <a:rPr lang="en-US" sz="900" dirty="0">
                <a:latin typeface="Comic Sans MS" panose="030F0702030302020204" pitchFamily="66" charset="0"/>
              </a:rPr>
              <a:t>texts based on Stone Age, which links to their</a:t>
            </a:r>
          </a:p>
          <a:p>
            <a:r>
              <a:rPr lang="en-US" sz="900" dirty="0">
                <a:latin typeface="Comic Sans MS" panose="030F0702030302020204" pitchFamily="66" charset="0"/>
              </a:rPr>
              <a:t>History topic. The texts include: Information, </a:t>
            </a:r>
          </a:p>
          <a:p>
            <a:r>
              <a:rPr lang="en-US" sz="900" dirty="0">
                <a:latin typeface="Comic Sans MS" panose="030F0702030302020204" pitchFamily="66" charset="0"/>
              </a:rPr>
              <a:t>Explanation and Narrative text types.</a:t>
            </a:r>
            <a:endParaRPr lang="en-GB" sz="900" dirty="0">
              <a:latin typeface="Comic Sans MS" panose="030F0702030302020204" pitchFamily="66" charset="0"/>
            </a:endParaRPr>
          </a:p>
          <a:p>
            <a:endParaRPr lang="en-GB" sz="900" b="1" dirty="0">
              <a:latin typeface="Comic Sans MS" panose="030F0702030302020204" pitchFamily="66" charset="0"/>
            </a:endParaRPr>
          </a:p>
          <a:p>
            <a:endParaRPr lang="en-GB" sz="900" b="1" dirty="0">
              <a:latin typeface="Comic Sans MS" panose="030F0702030302020204" pitchFamily="66" charset="0"/>
            </a:endParaRPr>
          </a:p>
          <a:p>
            <a:r>
              <a:rPr lang="en-GB" sz="900" b="1" dirty="0">
                <a:latin typeface="Comic Sans MS" panose="030F0702030302020204" pitchFamily="66" charset="0"/>
              </a:rPr>
              <a:t>Handwriting</a:t>
            </a:r>
          </a:p>
          <a:p>
            <a:pPr marL="171450" indent="-171450">
              <a:buFont typeface="Arial" panose="020B0604020202020204" pitchFamily="34" charset="0"/>
              <a:buChar char="•"/>
            </a:pPr>
            <a:r>
              <a:rPr lang="en-US" sz="900" dirty="0">
                <a:latin typeface="Comic Sans MS" panose="030F0702030302020204" pitchFamily="66" charset="0"/>
              </a:rPr>
              <a:t>To develop joined-up handwriting</a:t>
            </a:r>
          </a:p>
          <a:p>
            <a:pPr marL="171450" indent="-171450">
              <a:buFont typeface="Arial" panose="020B0604020202020204" pitchFamily="34" charset="0"/>
              <a:buChar char="•"/>
            </a:pPr>
            <a:r>
              <a:rPr lang="en-US" sz="900" dirty="0">
                <a:latin typeface="Comic Sans MS" panose="030F0702030302020204" pitchFamily="66" charset="0"/>
              </a:rPr>
              <a:t>To increase legibility, consistency and quality of handwriting</a:t>
            </a:r>
          </a:p>
          <a:p>
            <a:pPr marL="171450" indent="-171450">
              <a:buFont typeface="Arial" panose="020B0604020202020204" pitchFamily="34" charset="0"/>
              <a:buChar char="•"/>
            </a:pPr>
            <a:endParaRPr lang="en-US" sz="900" dirty="0">
              <a:latin typeface="Comic Sans MS" panose="030F0702030302020204" pitchFamily="66" charset="0"/>
            </a:endParaRPr>
          </a:p>
        </p:txBody>
      </p:sp>
      <p:sp>
        <p:nvSpPr>
          <p:cNvPr id="37" name="Rectangle 36">
            <a:extLst>
              <a:ext uri="{FF2B5EF4-FFF2-40B4-BE49-F238E27FC236}">
                <a16:creationId xmlns:a16="http://schemas.microsoft.com/office/drawing/2014/main" id="{C119075C-D0E7-48CA-849E-1587A0FD1AF1}"/>
              </a:ext>
            </a:extLst>
          </p:cNvPr>
          <p:cNvSpPr/>
          <p:nvPr/>
        </p:nvSpPr>
        <p:spPr>
          <a:xfrm>
            <a:off x="9096941" y="1918907"/>
            <a:ext cx="1879041" cy="707886"/>
          </a:xfrm>
          <a:prstGeom prst="rect">
            <a:avLst/>
          </a:prstGeom>
          <a:noFill/>
        </p:spPr>
        <p:txBody>
          <a:bodyPr wrap="none" lIns="91440" tIns="45720" rIns="91440" bIns="45720">
            <a:spAutoFit/>
          </a:bodyPr>
          <a:lstStyle/>
          <a:p>
            <a:pPr algn="ctr"/>
            <a:r>
              <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English</a:t>
            </a:r>
          </a:p>
        </p:txBody>
      </p:sp>
      <p:sp>
        <p:nvSpPr>
          <p:cNvPr id="23" name="TextBox 22">
            <a:extLst>
              <a:ext uri="{FF2B5EF4-FFF2-40B4-BE49-F238E27FC236}">
                <a16:creationId xmlns:a16="http://schemas.microsoft.com/office/drawing/2014/main" id="{10DA3C49-8122-4BF5-BEE3-81893ECE55AD}"/>
              </a:ext>
            </a:extLst>
          </p:cNvPr>
          <p:cNvSpPr txBox="1"/>
          <p:nvPr/>
        </p:nvSpPr>
        <p:spPr>
          <a:xfrm>
            <a:off x="-242633" y="264385"/>
            <a:ext cx="12428739" cy="1015663"/>
          </a:xfrm>
          <a:prstGeom prst="rect">
            <a:avLst/>
          </a:prstGeom>
          <a:noFill/>
        </p:spPr>
        <p:txBody>
          <a:bodyPr wrap="square" rtlCol="0">
            <a:spAutoFit/>
          </a:bodyPr>
          <a:lstStyle/>
          <a:p>
            <a:pPr algn="ctr"/>
            <a:r>
              <a:rPr lang="en-GB" sz="6000" dirty="0">
                <a:solidFill>
                  <a:schemeClr val="bg1"/>
                </a:solidFill>
                <a:latin typeface="Comic Sans MS" panose="030F0702030302020204" pitchFamily="66" charset="0"/>
              </a:rPr>
              <a:t>Curriculum Map – Chestnut Class</a:t>
            </a:r>
          </a:p>
        </p:txBody>
      </p:sp>
      <p:sp>
        <p:nvSpPr>
          <p:cNvPr id="24" name="TextBox 23">
            <a:extLst>
              <a:ext uri="{FF2B5EF4-FFF2-40B4-BE49-F238E27FC236}">
                <a16:creationId xmlns:a16="http://schemas.microsoft.com/office/drawing/2014/main" id="{84AC29F7-CC49-47F4-9649-F8888B4812B5}"/>
              </a:ext>
            </a:extLst>
          </p:cNvPr>
          <p:cNvSpPr txBox="1"/>
          <p:nvPr/>
        </p:nvSpPr>
        <p:spPr>
          <a:xfrm>
            <a:off x="3818964" y="3693342"/>
            <a:ext cx="4069957" cy="3046988"/>
          </a:xfrm>
          <a:prstGeom prst="rect">
            <a:avLst/>
          </a:prstGeom>
          <a:noFill/>
          <a:ln w="28575">
            <a:solidFill>
              <a:schemeClr val="accent1">
                <a:lumMod val="50000"/>
              </a:schemeClr>
            </a:solidFill>
          </a:ln>
        </p:spPr>
        <p:txBody>
          <a:bodyPr wrap="square" rtlCol="0">
            <a:spAutoFit/>
          </a:bodyPr>
          <a:lstStyle/>
          <a:p>
            <a:endParaRPr lang="en-GB" sz="1000" dirty="0">
              <a:latin typeface="Comic Sans MS" panose="030F0702030302020204" pitchFamily="66" charset="0"/>
            </a:endParaRPr>
          </a:p>
          <a:p>
            <a:endParaRPr lang="en-GB" sz="1000" dirty="0">
              <a:latin typeface="Comic Sans MS" panose="030F0702030302020204" pitchFamily="66" charset="0"/>
            </a:endParaRPr>
          </a:p>
          <a:p>
            <a:endParaRPr lang="en-GB" sz="1000" dirty="0">
              <a:latin typeface="Comic Sans MS" panose="030F0702030302020204" pitchFamily="66" charset="0"/>
            </a:endParaRPr>
          </a:p>
          <a:p>
            <a:r>
              <a:rPr lang="en-GB" sz="900" b="1" dirty="0">
                <a:latin typeface="Comic Sans MS" panose="030F0702030302020204" pitchFamily="66" charset="0"/>
              </a:rPr>
              <a:t>Fables – </a:t>
            </a:r>
            <a:r>
              <a:rPr lang="en-GB" sz="900" dirty="0">
                <a:latin typeface="Comic Sans MS" panose="030F0702030302020204" pitchFamily="66" charset="0"/>
              </a:rPr>
              <a:t>Grammar Focus is on determiners a/an</a:t>
            </a:r>
          </a:p>
          <a:p>
            <a:r>
              <a:rPr lang="en-GB" sz="900" b="1" dirty="0">
                <a:latin typeface="Comic Sans MS" panose="030F0702030302020204" pitchFamily="66" charset="0"/>
              </a:rPr>
              <a:t>Poetry</a:t>
            </a:r>
            <a:r>
              <a:rPr lang="en-GB" sz="900" dirty="0">
                <a:latin typeface="Comic Sans MS" panose="030F0702030302020204" pitchFamily="66" charset="0"/>
              </a:rPr>
              <a:t> – Grammar Focus on specific nouns, adjectives and similes</a:t>
            </a:r>
          </a:p>
          <a:p>
            <a:endParaRPr lang="en-US" sz="900" dirty="0">
              <a:latin typeface="Comic Sans MS" panose="030F0702030302020204" pitchFamily="66" charset="0"/>
            </a:endParaRPr>
          </a:p>
          <a:p>
            <a:r>
              <a:rPr lang="en-US" sz="900" b="1" dirty="0">
                <a:latin typeface="Comic Sans MS" panose="030F0702030302020204" pitchFamily="66" charset="0"/>
              </a:rPr>
              <a:t>Spelling: </a:t>
            </a:r>
          </a:p>
          <a:p>
            <a:r>
              <a:rPr lang="en-US" sz="900" b="1" dirty="0">
                <a:latin typeface="Comic Sans MS" panose="030F0702030302020204" pitchFamily="66" charset="0"/>
              </a:rPr>
              <a:t>Year 3:</a:t>
            </a:r>
          </a:p>
          <a:p>
            <a:pPr marL="171450" indent="-171450">
              <a:buFont typeface="Arial" panose="020B0604020202020204" pitchFamily="34" charset="0"/>
              <a:buChar char="•"/>
            </a:pPr>
            <a:r>
              <a:rPr lang="en-US" sz="900" dirty="0">
                <a:latin typeface="Comic Sans MS" panose="030F0702030302020204" pitchFamily="66" charset="0"/>
              </a:rPr>
              <a:t>Words with the prefixes ‘re-’, ‘dis-’ and ‘mis-’</a:t>
            </a:r>
          </a:p>
          <a:p>
            <a:pPr marL="171450" indent="-171450">
              <a:buFont typeface="Arial" panose="020B0604020202020204" pitchFamily="34" charset="0"/>
              <a:buChar char="•"/>
            </a:pPr>
            <a:r>
              <a:rPr lang="en-US" sz="900" dirty="0">
                <a:latin typeface="Comic Sans MS" panose="030F0702030302020204" pitchFamily="66" charset="0"/>
              </a:rPr>
              <a:t>Words where ‘-</a:t>
            </a:r>
            <a:r>
              <a:rPr lang="en-US" sz="900" dirty="0" err="1">
                <a:latin typeface="Comic Sans MS" panose="030F0702030302020204" pitchFamily="66" charset="0"/>
              </a:rPr>
              <a:t>ing</a:t>
            </a:r>
            <a:r>
              <a:rPr lang="en-US" sz="900" dirty="0">
                <a:latin typeface="Comic Sans MS" panose="030F0702030302020204" pitchFamily="66" charset="0"/>
              </a:rPr>
              <a:t>’, ‘-</a:t>
            </a:r>
            <a:r>
              <a:rPr lang="en-US" sz="900" dirty="0" err="1">
                <a:latin typeface="Comic Sans MS" panose="030F0702030302020204" pitchFamily="66" charset="0"/>
              </a:rPr>
              <a:t>er</a:t>
            </a:r>
            <a:r>
              <a:rPr lang="en-US" sz="900" dirty="0">
                <a:latin typeface="Comic Sans MS" panose="030F0702030302020204" pitchFamily="66" charset="0"/>
              </a:rPr>
              <a:t>’ and ‘-ed’ are added to multisyllabic words</a:t>
            </a:r>
          </a:p>
          <a:p>
            <a:pPr marL="171450" indent="-171450">
              <a:buFont typeface="Arial" panose="020B0604020202020204" pitchFamily="34" charset="0"/>
              <a:buChar char="•"/>
            </a:pPr>
            <a:r>
              <a:rPr lang="en-US" sz="900" dirty="0">
                <a:latin typeface="Comic Sans MS" panose="030F0702030302020204" pitchFamily="66" charset="0"/>
              </a:rPr>
              <a:t>Year 3 and 4 Statutory Words</a:t>
            </a:r>
          </a:p>
          <a:p>
            <a:pPr marL="171450" indent="-171450">
              <a:buFont typeface="Arial" panose="020B0604020202020204" pitchFamily="34" charset="0"/>
              <a:buChar char="•"/>
            </a:pPr>
            <a:endParaRPr lang="en-US" sz="900" b="1" dirty="0">
              <a:latin typeface="Comic Sans MS" panose="030F0702030302020204" pitchFamily="66" charset="0"/>
            </a:endParaRPr>
          </a:p>
          <a:p>
            <a:r>
              <a:rPr lang="en-US" sz="900" b="1" dirty="0">
                <a:latin typeface="Comic Sans MS" panose="030F0702030302020204" pitchFamily="66" charset="0"/>
              </a:rPr>
              <a:t>Year 4:</a:t>
            </a:r>
          </a:p>
          <a:p>
            <a:pPr marL="171450" indent="-171450">
              <a:buFont typeface="Arial" panose="020B0604020202020204" pitchFamily="34" charset="0"/>
              <a:buChar char="•"/>
            </a:pPr>
            <a:r>
              <a:rPr lang="en-US" sz="900" dirty="0">
                <a:latin typeface="Comic Sans MS" panose="030F0702030302020204" pitchFamily="66" charset="0"/>
              </a:rPr>
              <a:t>Words with the suffixes ‘-</a:t>
            </a:r>
            <a:r>
              <a:rPr lang="en-US" sz="900" dirty="0" err="1">
                <a:latin typeface="Comic Sans MS" panose="030F0702030302020204" pitchFamily="66" charset="0"/>
              </a:rPr>
              <a:t>ation</a:t>
            </a:r>
            <a:r>
              <a:rPr lang="en-US" sz="900" dirty="0">
                <a:latin typeface="Comic Sans MS" panose="030F0702030302020204" pitchFamily="66" charset="0"/>
              </a:rPr>
              <a:t>’ and ‘-</a:t>
            </a:r>
            <a:r>
              <a:rPr lang="en-US" sz="900" dirty="0" err="1">
                <a:latin typeface="Comic Sans MS" panose="030F0702030302020204" pitchFamily="66" charset="0"/>
              </a:rPr>
              <a:t>ly</a:t>
            </a:r>
            <a:r>
              <a:rPr lang="en-US" sz="900" dirty="0">
                <a:latin typeface="Comic Sans MS" panose="030F0702030302020204" pitchFamily="66" charset="0"/>
              </a:rPr>
              <a:t>’</a:t>
            </a:r>
          </a:p>
          <a:p>
            <a:pPr marL="171450" indent="-171450">
              <a:buFont typeface="Arial" panose="020B0604020202020204" pitchFamily="34" charset="0"/>
              <a:buChar char="•"/>
            </a:pPr>
            <a:r>
              <a:rPr lang="en-US" sz="900" dirty="0">
                <a:latin typeface="Comic Sans MS" panose="030F0702030302020204" pitchFamily="66" charset="0"/>
              </a:rPr>
              <a:t>Words ending in ‘-</a:t>
            </a:r>
            <a:r>
              <a:rPr lang="en-US" sz="900" dirty="0" err="1">
                <a:latin typeface="Comic Sans MS" panose="030F0702030302020204" pitchFamily="66" charset="0"/>
              </a:rPr>
              <a:t>lly</a:t>
            </a:r>
            <a:r>
              <a:rPr lang="en-US" sz="900" dirty="0">
                <a:latin typeface="Comic Sans MS" panose="030F0702030302020204" pitchFamily="66" charset="0"/>
              </a:rPr>
              <a:t>’</a:t>
            </a:r>
          </a:p>
          <a:p>
            <a:pPr marL="171450" indent="-171450">
              <a:buFont typeface="Arial" panose="020B0604020202020204" pitchFamily="34" charset="0"/>
              <a:buChar char="•"/>
            </a:pPr>
            <a:r>
              <a:rPr lang="en-US" sz="900" dirty="0">
                <a:latin typeface="Comic Sans MS" panose="030F0702030302020204" pitchFamily="66" charset="0"/>
              </a:rPr>
              <a:t>Words where ‘</a:t>
            </a:r>
            <a:r>
              <a:rPr lang="en-US" sz="900" dirty="0" err="1">
                <a:latin typeface="Comic Sans MS" panose="030F0702030302020204" pitchFamily="66" charset="0"/>
              </a:rPr>
              <a:t>ch</a:t>
            </a:r>
            <a:r>
              <a:rPr lang="en-US" sz="900" dirty="0">
                <a:latin typeface="Comic Sans MS" panose="030F0702030302020204" pitchFamily="66" charset="0"/>
              </a:rPr>
              <a:t>’ makes a /</a:t>
            </a:r>
            <a:r>
              <a:rPr lang="en-US" sz="900" dirty="0" err="1">
                <a:latin typeface="Comic Sans MS" panose="030F0702030302020204" pitchFamily="66" charset="0"/>
              </a:rPr>
              <a:t>sh</a:t>
            </a:r>
            <a:r>
              <a:rPr lang="en-US" sz="900" dirty="0">
                <a:latin typeface="Comic Sans MS" panose="030F0702030302020204" pitchFamily="66" charset="0"/>
              </a:rPr>
              <a:t>/ sound</a:t>
            </a:r>
          </a:p>
          <a:p>
            <a:pPr marL="171450" indent="-171450">
              <a:buFont typeface="Arial" panose="020B0604020202020204" pitchFamily="34" charset="0"/>
              <a:buChar char="•"/>
            </a:pPr>
            <a:r>
              <a:rPr lang="en-US" sz="900" dirty="0">
                <a:latin typeface="Comic Sans MS" panose="030F0702030302020204" pitchFamily="66" charset="0"/>
              </a:rPr>
              <a:t>Year 3 and 4 Statutory Words</a:t>
            </a:r>
          </a:p>
          <a:p>
            <a:endParaRPr lang="en-US" sz="900" b="1" dirty="0">
              <a:latin typeface="Comic Sans MS" panose="030F0702030302020204" pitchFamily="66" charset="0"/>
            </a:endParaRPr>
          </a:p>
          <a:p>
            <a:r>
              <a:rPr lang="en-US" sz="900" dirty="0">
                <a:latin typeface="Comic Sans MS" panose="030F0702030302020204" pitchFamily="66" charset="0"/>
              </a:rPr>
              <a:t>High Frequency words and common misconception words will be covered across the term.</a:t>
            </a:r>
          </a:p>
          <a:p>
            <a:endParaRPr lang="en-GB" sz="900" dirty="0">
              <a:latin typeface="Comic Sans MS" panose="030F0702030302020204" pitchFamily="66" charset="0"/>
            </a:endParaRPr>
          </a:p>
        </p:txBody>
      </p:sp>
      <p:sp>
        <p:nvSpPr>
          <p:cNvPr id="25" name="Rectangle 24">
            <a:extLst>
              <a:ext uri="{FF2B5EF4-FFF2-40B4-BE49-F238E27FC236}">
                <a16:creationId xmlns:a16="http://schemas.microsoft.com/office/drawing/2014/main" id="{9B92BF88-C51D-4B21-A033-08A352DE592D}"/>
              </a:ext>
            </a:extLst>
          </p:cNvPr>
          <p:cNvSpPr/>
          <p:nvPr/>
        </p:nvSpPr>
        <p:spPr>
          <a:xfrm>
            <a:off x="3773920" y="3692294"/>
            <a:ext cx="4069957" cy="461665"/>
          </a:xfrm>
          <a:prstGeom prst="rect">
            <a:avLst/>
          </a:prstGeom>
          <a:noFill/>
        </p:spPr>
        <p:txBody>
          <a:bodyPr wrap="square" lIns="91440" tIns="45720" rIns="91440" bIns="45720">
            <a:spAutoFit/>
          </a:bodyPr>
          <a:lstStyle/>
          <a:p>
            <a:pPr algn="ctr"/>
            <a:r>
              <a:rPr lang="en-US" sz="2400" b="1"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Spelling and Grammar</a:t>
            </a:r>
            <a:endParaRPr lang="en-US" sz="24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endParaRPr>
          </a:p>
        </p:txBody>
      </p:sp>
      <p:pic>
        <p:nvPicPr>
          <p:cNvPr id="2" name="Picture 1">
            <a:extLst>
              <a:ext uri="{FF2B5EF4-FFF2-40B4-BE49-F238E27FC236}">
                <a16:creationId xmlns:a16="http://schemas.microsoft.com/office/drawing/2014/main" id="{135CA949-353A-492A-81CC-80944F05777D}"/>
              </a:ext>
            </a:extLst>
          </p:cNvPr>
          <p:cNvPicPr>
            <a:picLocks noChangeAspect="1"/>
          </p:cNvPicPr>
          <p:nvPr/>
        </p:nvPicPr>
        <p:blipFill>
          <a:blip r:embed="rId3"/>
          <a:stretch>
            <a:fillRect/>
          </a:stretch>
        </p:blipFill>
        <p:spPr>
          <a:xfrm>
            <a:off x="11014461" y="2012504"/>
            <a:ext cx="1007721" cy="920887"/>
          </a:xfrm>
          <a:prstGeom prst="rect">
            <a:avLst/>
          </a:prstGeom>
        </p:spPr>
      </p:pic>
      <p:pic>
        <p:nvPicPr>
          <p:cNvPr id="3" name="Picture 2">
            <a:extLst>
              <a:ext uri="{FF2B5EF4-FFF2-40B4-BE49-F238E27FC236}">
                <a16:creationId xmlns:a16="http://schemas.microsoft.com/office/drawing/2014/main" id="{E82DBAEA-32C1-4421-B858-470AFB4F7528}"/>
              </a:ext>
            </a:extLst>
          </p:cNvPr>
          <p:cNvPicPr>
            <a:picLocks noChangeAspect="1"/>
          </p:cNvPicPr>
          <p:nvPr/>
        </p:nvPicPr>
        <p:blipFill>
          <a:blip r:embed="rId4"/>
          <a:stretch>
            <a:fillRect/>
          </a:stretch>
        </p:blipFill>
        <p:spPr>
          <a:xfrm>
            <a:off x="11004652" y="4655731"/>
            <a:ext cx="995865" cy="1303557"/>
          </a:xfrm>
          <a:prstGeom prst="rect">
            <a:avLst/>
          </a:prstGeom>
        </p:spPr>
      </p:pic>
    </p:spTree>
    <p:extLst>
      <p:ext uri="{BB962C8B-B14F-4D97-AF65-F5344CB8AC3E}">
        <p14:creationId xmlns:p14="http://schemas.microsoft.com/office/powerpoint/2010/main" val="2045088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4A08D8-937B-4785-ABDD-E2361BC3CB7D}"/>
              </a:ext>
            </a:extLst>
          </p:cNvPr>
          <p:cNvSpPr/>
          <p:nvPr/>
        </p:nvSpPr>
        <p:spPr>
          <a:xfrm>
            <a:off x="118369" y="105818"/>
            <a:ext cx="11955262"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Picture 4" descr="Peover Superior Endowed Primary School">
            <a:extLst>
              <a:ext uri="{FF2B5EF4-FFF2-40B4-BE49-F238E27FC236}">
                <a16:creationId xmlns:a16="http://schemas.microsoft.com/office/drawing/2014/main" id="{F194F4D1-4146-4000-B017-3F34E1B228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81457" y="1854200"/>
            <a:ext cx="1580561" cy="1199090"/>
          </a:xfrm>
          <a:prstGeom prst="rect">
            <a:avLst/>
          </a:prstGeom>
          <a:noFill/>
          <a:ln>
            <a:noFill/>
          </a:ln>
        </p:spPr>
      </p:pic>
      <p:sp>
        <p:nvSpPr>
          <p:cNvPr id="6" name="Rectangle 5">
            <a:extLst>
              <a:ext uri="{FF2B5EF4-FFF2-40B4-BE49-F238E27FC236}">
                <a16:creationId xmlns:a16="http://schemas.microsoft.com/office/drawing/2014/main" id="{D9B9B036-0E70-48DE-9A5B-60FAFBC8441F}"/>
              </a:ext>
            </a:extLst>
          </p:cNvPr>
          <p:cNvSpPr/>
          <p:nvPr/>
        </p:nvSpPr>
        <p:spPr>
          <a:xfrm>
            <a:off x="118369" y="1344671"/>
            <a:ext cx="11955262"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ectangle 6">
            <a:extLst>
              <a:ext uri="{FF2B5EF4-FFF2-40B4-BE49-F238E27FC236}">
                <a16:creationId xmlns:a16="http://schemas.microsoft.com/office/drawing/2014/main" id="{25D053AA-FE37-490D-ADE2-229F578592DB}"/>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Rectangle 7">
            <a:extLst>
              <a:ext uri="{FF2B5EF4-FFF2-40B4-BE49-F238E27FC236}">
                <a16:creationId xmlns:a16="http://schemas.microsoft.com/office/drawing/2014/main" id="{402D02D2-69F5-41C9-A8EC-0AF81BCCD306}"/>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ectangle 8">
            <a:extLst>
              <a:ext uri="{FF2B5EF4-FFF2-40B4-BE49-F238E27FC236}">
                <a16:creationId xmlns:a16="http://schemas.microsoft.com/office/drawing/2014/main" id="{BA883C8D-734F-46F2-875D-05D23C2A0B9C}"/>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Rectangle 9">
            <a:extLst>
              <a:ext uri="{FF2B5EF4-FFF2-40B4-BE49-F238E27FC236}">
                <a16:creationId xmlns:a16="http://schemas.microsoft.com/office/drawing/2014/main" id="{A45C86A0-A614-4E46-9785-C09CF9FBD501}"/>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ectangle 10">
            <a:extLst>
              <a:ext uri="{FF2B5EF4-FFF2-40B4-BE49-F238E27FC236}">
                <a16:creationId xmlns:a16="http://schemas.microsoft.com/office/drawing/2014/main" id="{A26FAB99-A9C1-42A0-9BD7-9883DB1BD356}"/>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12" name="Rectangle 11">
            <a:extLst>
              <a:ext uri="{FF2B5EF4-FFF2-40B4-BE49-F238E27FC236}">
                <a16:creationId xmlns:a16="http://schemas.microsoft.com/office/drawing/2014/main" id="{864B5929-4551-4FE0-A2D7-68224C16EC0E}"/>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89F99717-D42E-48FA-ADD9-5F732184BA46}"/>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CAD23E9D-0F0A-412A-B6C8-0044F1D2605B}"/>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 name="TextBox 14">
            <a:extLst>
              <a:ext uri="{FF2B5EF4-FFF2-40B4-BE49-F238E27FC236}">
                <a16:creationId xmlns:a16="http://schemas.microsoft.com/office/drawing/2014/main" id="{29F5ABC4-37D3-42EA-874D-D1C41AB8FD40}"/>
              </a:ext>
            </a:extLst>
          </p:cNvPr>
          <p:cNvSpPr txBox="1"/>
          <p:nvPr/>
        </p:nvSpPr>
        <p:spPr>
          <a:xfrm>
            <a:off x="-242633" y="264385"/>
            <a:ext cx="12428739" cy="1015663"/>
          </a:xfrm>
          <a:prstGeom prst="rect">
            <a:avLst/>
          </a:prstGeom>
          <a:noFill/>
        </p:spPr>
        <p:txBody>
          <a:bodyPr wrap="square" rtlCol="0">
            <a:spAutoFit/>
          </a:bodyPr>
          <a:lstStyle/>
          <a:p>
            <a:pPr algn="ctr"/>
            <a:r>
              <a:rPr lang="en-GB" sz="6000" dirty="0">
                <a:solidFill>
                  <a:schemeClr val="bg1"/>
                </a:solidFill>
                <a:latin typeface="Comic Sans MS" panose="030F0702030302020204" pitchFamily="66" charset="0"/>
              </a:rPr>
              <a:t>Curriculum Map – Chestnut Class</a:t>
            </a:r>
          </a:p>
        </p:txBody>
      </p:sp>
      <p:sp>
        <p:nvSpPr>
          <p:cNvPr id="16" name="TextBox 15">
            <a:extLst>
              <a:ext uri="{FF2B5EF4-FFF2-40B4-BE49-F238E27FC236}">
                <a16:creationId xmlns:a16="http://schemas.microsoft.com/office/drawing/2014/main" id="{8FC92644-4BFD-49C4-B879-C027CCCC3E2A}"/>
              </a:ext>
            </a:extLst>
          </p:cNvPr>
          <p:cNvSpPr txBox="1"/>
          <p:nvPr/>
        </p:nvSpPr>
        <p:spPr>
          <a:xfrm>
            <a:off x="3745676" y="1385162"/>
            <a:ext cx="4465589" cy="369332"/>
          </a:xfrm>
          <a:prstGeom prst="rect">
            <a:avLst/>
          </a:prstGeom>
          <a:noFill/>
        </p:spPr>
        <p:txBody>
          <a:bodyPr wrap="square" lIns="91440" tIns="45720" rIns="91440" bIns="45720" rtlCol="0" anchor="t">
            <a:spAutoFit/>
          </a:bodyPr>
          <a:lstStyle/>
          <a:p>
            <a:pPr algn="ctr"/>
            <a:r>
              <a:rPr lang="en-GB" dirty="0">
                <a:solidFill>
                  <a:schemeClr val="bg1"/>
                </a:solidFill>
                <a:latin typeface="Comic Sans MS"/>
              </a:rPr>
              <a:t>Wider Curriculum – Autumn Term Two</a:t>
            </a:r>
            <a:endParaRPr lang="en-GB" dirty="0">
              <a:solidFill>
                <a:schemeClr val="bg1"/>
              </a:solidFill>
              <a:latin typeface="Comic Sans MS" panose="030F0702030302020204" pitchFamily="66" charset="0"/>
            </a:endParaRPr>
          </a:p>
        </p:txBody>
      </p:sp>
      <p:sp>
        <p:nvSpPr>
          <p:cNvPr id="17" name="TextBox 16">
            <a:extLst>
              <a:ext uri="{FF2B5EF4-FFF2-40B4-BE49-F238E27FC236}">
                <a16:creationId xmlns:a16="http://schemas.microsoft.com/office/drawing/2014/main" id="{AFF4288F-7B85-4A04-8833-ACAA6D99C961}"/>
              </a:ext>
            </a:extLst>
          </p:cNvPr>
          <p:cNvSpPr txBox="1"/>
          <p:nvPr/>
        </p:nvSpPr>
        <p:spPr>
          <a:xfrm>
            <a:off x="143289" y="1883538"/>
            <a:ext cx="3556986" cy="1615827"/>
          </a:xfrm>
          <a:prstGeom prst="rect">
            <a:avLst/>
          </a:prstGeom>
          <a:noFill/>
          <a:ln w="28575">
            <a:solidFill>
              <a:schemeClr val="accent1">
                <a:lumMod val="50000"/>
              </a:schemeClr>
            </a:solidFill>
          </a:ln>
        </p:spPr>
        <p:txBody>
          <a:bodyPr wrap="square" lIns="91440" tIns="45720" rIns="91440" bIns="45720" rtlCol="0" anchor="t">
            <a:spAutoFit/>
          </a:bodyPr>
          <a:lstStyle/>
          <a:p>
            <a:endParaRPr lang="en-GB" dirty="0"/>
          </a:p>
          <a:p>
            <a:pPr>
              <a:spcBef>
                <a:spcPts val="0"/>
              </a:spcBef>
              <a:spcAft>
                <a:spcPts val="0"/>
              </a:spcAft>
            </a:pPr>
            <a:endParaRPr lang="en-GB" b="1" dirty="0">
              <a:latin typeface="Comic Sans MS" panose="030F0702030302020204" pitchFamily="66" charset="0"/>
            </a:endParaRPr>
          </a:p>
          <a:p>
            <a:r>
              <a:rPr lang="en-GB" sz="900" b="1" dirty="0">
                <a:latin typeface="Comic Sans MS"/>
              </a:rPr>
              <a:t>To Communicate/To Code</a:t>
            </a:r>
          </a:p>
          <a:p>
            <a:r>
              <a:rPr lang="en-GB" sz="900" b="1" dirty="0">
                <a:latin typeface="Comic Sans MS" panose="030F0702030302020204" pitchFamily="66" charset="0"/>
              </a:rPr>
              <a:t>Unit 3:7 Simulations</a:t>
            </a:r>
          </a:p>
          <a:p>
            <a:r>
              <a:rPr lang="en-GB" sz="900" b="1" dirty="0">
                <a:latin typeface="Comic Sans MS" panose="030F0702030302020204" pitchFamily="66" charset="0"/>
              </a:rPr>
              <a:t>Unit 3:10 </a:t>
            </a:r>
            <a:r>
              <a:rPr lang="en-GB" sz="900" b="1" dirty="0" err="1">
                <a:latin typeface="Comic Sans MS" panose="030F0702030302020204" pitchFamily="66" charset="0"/>
              </a:rPr>
              <a:t>Micro:bits</a:t>
            </a:r>
            <a:endParaRPr lang="en-GB" sz="900" b="1" dirty="0">
              <a:latin typeface="Comic Sans MS" panose="030F0702030302020204" pitchFamily="66" charset="0"/>
            </a:endParaRPr>
          </a:p>
          <a:p>
            <a:pPr marL="171450" lvl="0" indent="-171450">
              <a:buFont typeface="Arial" panose="020B0604020202020204" pitchFamily="34" charset="0"/>
              <a:buChar char="•"/>
              <a:defRPr/>
            </a:pPr>
            <a:r>
              <a:rPr lang="en-GB" sz="900" dirty="0">
                <a:latin typeface="Comic Sans MS" panose="030F0702030302020204" pitchFamily="66" charset="0"/>
              </a:rPr>
              <a:t>To know how to use a variety of software to analyse and evaluate information.  </a:t>
            </a:r>
          </a:p>
          <a:p>
            <a:pPr marL="171450" lvl="0" indent="-171450">
              <a:buFont typeface="Arial" panose="020B0604020202020204" pitchFamily="34" charset="0"/>
              <a:buChar char="•"/>
              <a:defRPr/>
            </a:pPr>
            <a:r>
              <a:rPr lang="en-GB" sz="900" dirty="0">
                <a:latin typeface="Comic Sans MS" panose="030F0702030302020204" pitchFamily="66" charset="0"/>
              </a:rPr>
              <a:t>To know how to write programs which control the </a:t>
            </a:r>
            <a:r>
              <a:rPr lang="en-GB" sz="900" dirty="0" err="1">
                <a:latin typeface="Comic Sans MS" panose="030F0702030302020204" pitchFamily="66" charset="0"/>
              </a:rPr>
              <a:t>micro:bit</a:t>
            </a:r>
            <a:r>
              <a:rPr lang="en-GB" sz="900" dirty="0">
                <a:latin typeface="Comic Sans MS" panose="030F0702030302020204" pitchFamily="66" charset="0"/>
              </a:rPr>
              <a:t> and work with various forms of input and output.</a:t>
            </a:r>
          </a:p>
        </p:txBody>
      </p:sp>
      <p:sp>
        <p:nvSpPr>
          <p:cNvPr id="18" name="Rectangle 17">
            <a:extLst>
              <a:ext uri="{FF2B5EF4-FFF2-40B4-BE49-F238E27FC236}">
                <a16:creationId xmlns:a16="http://schemas.microsoft.com/office/drawing/2014/main" id="{FFA973A1-B798-4B6A-8088-525FC96BC661}"/>
              </a:ext>
            </a:extLst>
          </p:cNvPr>
          <p:cNvSpPr/>
          <p:nvPr/>
        </p:nvSpPr>
        <p:spPr>
          <a:xfrm>
            <a:off x="945317" y="1846203"/>
            <a:ext cx="1903085" cy="523220"/>
          </a:xfrm>
          <a:prstGeom prst="rect">
            <a:avLst/>
          </a:prstGeom>
          <a:noFill/>
        </p:spPr>
        <p:txBody>
          <a:bodyPr wrap="non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Computing</a:t>
            </a:r>
          </a:p>
        </p:txBody>
      </p:sp>
      <p:sp>
        <p:nvSpPr>
          <p:cNvPr id="19" name="TextBox 18">
            <a:extLst>
              <a:ext uri="{FF2B5EF4-FFF2-40B4-BE49-F238E27FC236}">
                <a16:creationId xmlns:a16="http://schemas.microsoft.com/office/drawing/2014/main" id="{B4CAA4F7-B5B6-4854-8451-E042D37C954E}"/>
              </a:ext>
            </a:extLst>
          </p:cNvPr>
          <p:cNvSpPr txBox="1"/>
          <p:nvPr/>
        </p:nvSpPr>
        <p:spPr>
          <a:xfrm>
            <a:off x="150309" y="3861477"/>
            <a:ext cx="3556986" cy="1200329"/>
          </a:xfrm>
          <a:prstGeom prst="rect">
            <a:avLst/>
          </a:prstGeom>
          <a:noFill/>
          <a:ln w="28575">
            <a:solidFill>
              <a:schemeClr val="accent1">
                <a:lumMod val="50000"/>
              </a:schemeClr>
            </a:solidFill>
          </a:ln>
        </p:spPr>
        <p:txBody>
          <a:bodyPr wrap="square" rtlCol="0">
            <a:spAutoFit/>
          </a:bodyPr>
          <a:lstStyle/>
          <a:p>
            <a:endParaRPr lang="en-US" dirty="0"/>
          </a:p>
          <a:p>
            <a:pPr algn="ctr"/>
            <a:endParaRPr lang="en-US" sz="900" dirty="0">
              <a:latin typeface="Comic Sans MS" panose="030F0702030302020204" pitchFamily="66" charset="0"/>
            </a:endParaRPr>
          </a:p>
          <a:p>
            <a:pPr algn="ctr"/>
            <a:r>
              <a:rPr lang="en-US" sz="900" b="1" dirty="0">
                <a:latin typeface="Comic Sans MS" panose="030F0702030302020204" pitchFamily="66" charset="0"/>
              </a:rPr>
              <a:t>Love Music Trust</a:t>
            </a:r>
          </a:p>
          <a:p>
            <a:pPr algn="ctr"/>
            <a:r>
              <a:rPr lang="en-US" sz="900" dirty="0">
                <a:latin typeface="Comic Sans MS" panose="030F0702030302020204" pitchFamily="66" charset="0"/>
              </a:rPr>
              <a:t>During these one-hour weekly sessions with the LMT teacher, children will continue learning to play the ukulele. At the end of the term, the children will perform to the school and their families. </a:t>
            </a:r>
            <a:endParaRPr lang="en-US" sz="900" b="1" dirty="0">
              <a:latin typeface="Comic Sans MS" panose="030F0702030302020204" pitchFamily="66" charset="0"/>
            </a:endParaRPr>
          </a:p>
        </p:txBody>
      </p:sp>
      <p:sp>
        <p:nvSpPr>
          <p:cNvPr id="20" name="Rectangle 19">
            <a:extLst>
              <a:ext uri="{FF2B5EF4-FFF2-40B4-BE49-F238E27FC236}">
                <a16:creationId xmlns:a16="http://schemas.microsoft.com/office/drawing/2014/main" id="{22DBC0AA-95A3-4456-8089-E5E81BCA03BD}"/>
              </a:ext>
            </a:extLst>
          </p:cNvPr>
          <p:cNvSpPr/>
          <p:nvPr/>
        </p:nvSpPr>
        <p:spPr>
          <a:xfrm>
            <a:off x="1361788" y="3815948"/>
            <a:ext cx="1148070" cy="523220"/>
          </a:xfrm>
          <a:prstGeom prst="rect">
            <a:avLst/>
          </a:prstGeom>
          <a:noFill/>
        </p:spPr>
        <p:txBody>
          <a:bodyPr wrap="non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Music</a:t>
            </a:r>
          </a:p>
        </p:txBody>
      </p:sp>
      <p:sp>
        <p:nvSpPr>
          <p:cNvPr id="21" name="TextBox 20">
            <a:extLst>
              <a:ext uri="{FF2B5EF4-FFF2-40B4-BE49-F238E27FC236}">
                <a16:creationId xmlns:a16="http://schemas.microsoft.com/office/drawing/2014/main" id="{58EE57C7-EB62-40EA-840F-E4AD60844430}"/>
              </a:ext>
            </a:extLst>
          </p:cNvPr>
          <p:cNvSpPr txBox="1"/>
          <p:nvPr/>
        </p:nvSpPr>
        <p:spPr>
          <a:xfrm>
            <a:off x="150309" y="5338571"/>
            <a:ext cx="3571028" cy="1338828"/>
          </a:xfrm>
          <a:prstGeom prst="rect">
            <a:avLst/>
          </a:prstGeom>
          <a:noFill/>
          <a:ln w="28575">
            <a:solidFill>
              <a:schemeClr val="accent1">
                <a:lumMod val="50000"/>
              </a:schemeClr>
            </a:solidFill>
          </a:ln>
        </p:spPr>
        <p:txBody>
          <a:bodyPr wrap="square" lIns="91440" tIns="45720" rIns="91440" bIns="45720" rtlCol="0" anchor="t">
            <a:spAutoFit/>
          </a:bodyPr>
          <a:lstStyle/>
          <a:p>
            <a:endParaRPr lang="en-GB" dirty="0"/>
          </a:p>
          <a:p>
            <a:endParaRPr lang="en-US" sz="900" dirty="0">
              <a:latin typeface="Comic Sans MS"/>
              <a:ea typeface="Calibri"/>
              <a:cs typeface="Calibri"/>
            </a:endParaRPr>
          </a:p>
          <a:p>
            <a:r>
              <a:rPr lang="en-US" sz="900" dirty="0">
                <a:latin typeface="Comic Sans MS"/>
                <a:ea typeface="Calibri"/>
                <a:cs typeface="Calibri"/>
              </a:rPr>
              <a:t>In this unit, pupils will learn the story of the Passion narratives of the death and resurrection of Jesus. From a theological study of this story, they will investigate different Christian interpretations of the significance of this event. Case studies will allow them to see diversity.</a:t>
            </a:r>
          </a:p>
          <a:p>
            <a:pPr algn="ctr"/>
            <a:endParaRPr lang="en-GB" sz="900" dirty="0">
              <a:latin typeface="Comic Sans MS"/>
              <a:ea typeface="Calibri"/>
              <a:cs typeface="Calibri"/>
            </a:endParaRPr>
          </a:p>
        </p:txBody>
      </p:sp>
      <p:sp>
        <p:nvSpPr>
          <p:cNvPr id="22" name="Rectangle 21">
            <a:extLst>
              <a:ext uri="{FF2B5EF4-FFF2-40B4-BE49-F238E27FC236}">
                <a16:creationId xmlns:a16="http://schemas.microsoft.com/office/drawing/2014/main" id="{FF79C575-823C-4E1D-B858-A8FEEC81D2D4}"/>
              </a:ext>
            </a:extLst>
          </p:cNvPr>
          <p:cNvSpPr/>
          <p:nvPr/>
        </p:nvSpPr>
        <p:spPr>
          <a:xfrm>
            <a:off x="1577703" y="5318554"/>
            <a:ext cx="638315" cy="523220"/>
          </a:xfrm>
          <a:prstGeom prst="rect">
            <a:avLst/>
          </a:prstGeom>
          <a:noFill/>
        </p:spPr>
        <p:txBody>
          <a:bodyPr wrap="non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RE</a:t>
            </a:r>
          </a:p>
        </p:txBody>
      </p:sp>
      <p:sp>
        <p:nvSpPr>
          <p:cNvPr id="23" name="TextBox 22">
            <a:extLst>
              <a:ext uri="{FF2B5EF4-FFF2-40B4-BE49-F238E27FC236}">
                <a16:creationId xmlns:a16="http://schemas.microsoft.com/office/drawing/2014/main" id="{B7ACBF0E-8256-4649-B8C5-5FA416C3EED4}"/>
              </a:ext>
            </a:extLst>
          </p:cNvPr>
          <p:cNvSpPr txBox="1"/>
          <p:nvPr/>
        </p:nvSpPr>
        <p:spPr>
          <a:xfrm>
            <a:off x="8262343" y="4762469"/>
            <a:ext cx="3817732" cy="1938992"/>
          </a:xfrm>
          <a:prstGeom prst="rect">
            <a:avLst/>
          </a:prstGeom>
          <a:noFill/>
          <a:ln w="28575">
            <a:solidFill>
              <a:schemeClr val="accent1">
                <a:lumMod val="50000"/>
              </a:schemeClr>
            </a:solidFill>
          </a:ln>
        </p:spPr>
        <p:txBody>
          <a:bodyPr wrap="square" lIns="91440" tIns="45720" rIns="91440" bIns="45720" rtlCol="0" anchor="t">
            <a:spAutoFit/>
          </a:bodyPr>
          <a:lstStyle/>
          <a:p>
            <a:endParaRPr lang="en-US" sz="800" dirty="0">
              <a:latin typeface="Comic Sans MS" panose="030F0702030302020204" pitchFamily="66" charset="0"/>
            </a:endParaRPr>
          </a:p>
          <a:p>
            <a:endParaRPr lang="en-US" sz="800" dirty="0">
              <a:latin typeface="Comic Sans MS" panose="030F0702030302020204" pitchFamily="66" charset="0"/>
            </a:endParaRPr>
          </a:p>
          <a:p>
            <a:endParaRPr lang="en-US" sz="800" dirty="0">
              <a:latin typeface="Comic Sans MS" panose="030F0702030302020204" pitchFamily="66" charset="0"/>
            </a:endParaRPr>
          </a:p>
          <a:p>
            <a:r>
              <a:rPr lang="en-US" sz="800" dirty="0">
                <a:latin typeface="Comic Sans MS" panose="030F0702030302020204" pitchFamily="66" charset="0"/>
              </a:rPr>
              <a:t>This half term, our history topic explores </a:t>
            </a:r>
            <a:r>
              <a:rPr lang="en-US" sz="800" b="1" dirty="0">
                <a:latin typeface="Comic Sans MS" panose="030F0702030302020204" pitchFamily="66" charset="0"/>
              </a:rPr>
              <a:t>“How Did Britain Change from the Stone Age to the Bronze Age?” </a:t>
            </a:r>
            <a:r>
              <a:rPr lang="en-US" sz="800" dirty="0">
                <a:latin typeface="Comic Sans MS" panose="030F0702030302020204" pitchFamily="66" charset="0"/>
              </a:rPr>
              <a:t>Children will travel back thousands of    years to discover how early humans lived, survived and adapted to their environment. We’ll begin by learning about life in the </a:t>
            </a:r>
            <a:r>
              <a:rPr lang="en-US" sz="800" b="1" dirty="0">
                <a:latin typeface="Comic Sans MS" panose="030F0702030302020204" pitchFamily="66" charset="0"/>
              </a:rPr>
              <a:t>early Paleolithic period</a:t>
            </a:r>
            <a:r>
              <a:rPr lang="en-US" sz="800" dirty="0">
                <a:latin typeface="Comic Sans MS" panose="030F0702030302020204" pitchFamily="66" charset="0"/>
              </a:rPr>
              <a:t>, when people lived in caves and hunted for food, before moving on to the </a:t>
            </a:r>
            <a:r>
              <a:rPr lang="en-US" sz="800" b="1" dirty="0">
                <a:latin typeface="Comic Sans MS" panose="030F0702030302020204" pitchFamily="66" charset="0"/>
              </a:rPr>
              <a:t>Mesolithic</a:t>
            </a:r>
            <a:r>
              <a:rPr lang="en-US" sz="800" dirty="0">
                <a:latin typeface="Comic Sans MS" panose="030F0702030302020204" pitchFamily="66" charset="0"/>
              </a:rPr>
              <a:t> period, when humans began to settle and develop new tools. We’ll then explore how farming and technology transformed life in the </a:t>
            </a:r>
            <a:r>
              <a:rPr lang="en-US" sz="800" b="1" dirty="0">
                <a:latin typeface="Comic Sans MS" panose="030F0702030302020204" pitchFamily="66" charset="0"/>
              </a:rPr>
              <a:t>Neolithic period</a:t>
            </a:r>
            <a:r>
              <a:rPr lang="en-US" sz="800" dirty="0">
                <a:latin typeface="Comic Sans MS" panose="030F0702030302020204" pitchFamily="66" charset="0"/>
              </a:rPr>
              <a:t>, studying fascinating archaeological sites like </a:t>
            </a:r>
            <a:r>
              <a:rPr lang="en-US" sz="800" b="1" dirty="0" err="1">
                <a:latin typeface="Comic Sans MS" panose="030F0702030302020204" pitchFamily="66" charset="0"/>
              </a:rPr>
              <a:t>Skara</a:t>
            </a:r>
            <a:r>
              <a:rPr lang="en-US" sz="800" b="1" dirty="0">
                <a:latin typeface="Comic Sans MS" panose="030F0702030302020204" pitchFamily="66" charset="0"/>
              </a:rPr>
              <a:t> Brae</a:t>
            </a:r>
            <a:r>
              <a:rPr lang="en-US" sz="800" dirty="0">
                <a:latin typeface="Comic Sans MS" panose="030F0702030302020204" pitchFamily="66" charset="0"/>
              </a:rPr>
              <a:t> and </a:t>
            </a:r>
            <a:r>
              <a:rPr lang="en-US" sz="800" b="1" dirty="0">
                <a:latin typeface="Comic Sans MS" panose="030F0702030302020204" pitchFamily="66" charset="0"/>
              </a:rPr>
              <a:t>Stonehenge</a:t>
            </a:r>
            <a:r>
              <a:rPr lang="en-US" sz="800" dirty="0">
                <a:latin typeface="Comic Sans MS" panose="030F0702030302020204" pitchFamily="66" charset="0"/>
              </a:rPr>
              <a:t> to uncover what they tell us about daily life, beliefs, and community. Finally, we’ll see how the arrival of </a:t>
            </a:r>
            <a:r>
              <a:rPr lang="en-US" sz="800" b="1" dirty="0">
                <a:latin typeface="Comic Sans MS" panose="030F0702030302020204" pitchFamily="66" charset="0"/>
              </a:rPr>
              <a:t>bronze</a:t>
            </a:r>
            <a:r>
              <a:rPr lang="en-US" sz="800" dirty="0">
                <a:latin typeface="Comic Sans MS" panose="030F0702030302020204" pitchFamily="66" charset="0"/>
              </a:rPr>
              <a:t> brought further change—introducing new tools, trade and travel.</a:t>
            </a:r>
          </a:p>
          <a:p>
            <a:endParaRPr lang="en-US" sz="800" dirty="0">
              <a:latin typeface="Comic Sans MS" panose="030F0702030302020204" pitchFamily="66" charset="0"/>
            </a:endParaRPr>
          </a:p>
        </p:txBody>
      </p:sp>
      <p:sp>
        <p:nvSpPr>
          <p:cNvPr id="24" name="Rectangle 23">
            <a:extLst>
              <a:ext uri="{FF2B5EF4-FFF2-40B4-BE49-F238E27FC236}">
                <a16:creationId xmlns:a16="http://schemas.microsoft.com/office/drawing/2014/main" id="{D4D466E8-9B79-494C-95B2-D5F5465616A6}"/>
              </a:ext>
            </a:extLst>
          </p:cNvPr>
          <p:cNvSpPr/>
          <p:nvPr/>
        </p:nvSpPr>
        <p:spPr>
          <a:xfrm>
            <a:off x="9579233" y="4718455"/>
            <a:ext cx="1279517" cy="461665"/>
          </a:xfrm>
          <a:prstGeom prst="rect">
            <a:avLst/>
          </a:prstGeom>
          <a:noFill/>
        </p:spPr>
        <p:txBody>
          <a:bodyPr wrap="none" lIns="91440" tIns="45720" rIns="91440" bIns="45720">
            <a:spAutoFit/>
          </a:bodyPr>
          <a:lstStyle/>
          <a:p>
            <a:pPr algn="ctr"/>
            <a:r>
              <a:rPr lang="en-US" sz="2400" b="1"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History</a:t>
            </a:r>
            <a:endParaRPr lang="en-US" sz="24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endParaRPr>
          </a:p>
        </p:txBody>
      </p:sp>
      <p:sp>
        <p:nvSpPr>
          <p:cNvPr id="25" name="TextBox 24">
            <a:extLst>
              <a:ext uri="{FF2B5EF4-FFF2-40B4-BE49-F238E27FC236}">
                <a16:creationId xmlns:a16="http://schemas.microsoft.com/office/drawing/2014/main" id="{2CF18870-9A7A-48E6-9D37-7CDB4389E326}"/>
              </a:ext>
            </a:extLst>
          </p:cNvPr>
          <p:cNvSpPr txBox="1"/>
          <p:nvPr/>
        </p:nvSpPr>
        <p:spPr>
          <a:xfrm>
            <a:off x="8243200" y="1865319"/>
            <a:ext cx="3843130" cy="1508105"/>
          </a:xfrm>
          <a:prstGeom prst="rect">
            <a:avLst/>
          </a:prstGeom>
          <a:noFill/>
          <a:ln w="28575">
            <a:solidFill>
              <a:schemeClr val="accent1">
                <a:lumMod val="50000"/>
              </a:schemeClr>
            </a:solidFill>
          </a:ln>
        </p:spPr>
        <p:txBody>
          <a:bodyPr wrap="square" lIns="91440" tIns="45720" rIns="91440" bIns="45720" rtlCol="0" anchor="t">
            <a:spAutoFit/>
          </a:bodyPr>
          <a:lstStyle/>
          <a:p>
            <a:endParaRPr lang="en-GB" sz="1000" dirty="0">
              <a:latin typeface="Comic Sans MS" panose="030F0702030302020204" pitchFamily="66" charset="0"/>
            </a:endParaRPr>
          </a:p>
          <a:p>
            <a:endParaRPr lang="en-GB" sz="1000" dirty="0">
              <a:latin typeface="Comic Sans MS" panose="030F0702030302020204" pitchFamily="66" charset="0"/>
            </a:endParaRPr>
          </a:p>
          <a:p>
            <a:endParaRPr lang="en-US" sz="800" dirty="0">
              <a:latin typeface="Comic Sans MS" panose="030F0702030302020204" pitchFamily="66" charset="0"/>
            </a:endParaRPr>
          </a:p>
          <a:p>
            <a:r>
              <a:rPr lang="en-US" sz="800" dirty="0">
                <a:latin typeface="Comic Sans MS" panose="030F0702030302020204" pitchFamily="66" charset="0"/>
              </a:rPr>
              <a:t>This half term, children will be learning how </a:t>
            </a:r>
            <a:r>
              <a:rPr lang="en-US" sz="800" b="1" dirty="0">
                <a:latin typeface="Comic Sans MS" panose="030F0702030302020204" pitchFamily="66" charset="0"/>
              </a:rPr>
              <a:t>pneumatic systems</a:t>
            </a:r>
            <a:r>
              <a:rPr lang="en-US" sz="800" dirty="0">
                <a:latin typeface="Comic Sans MS" panose="030F0702030302020204" pitchFamily="66" charset="0"/>
              </a:rPr>
              <a:t> (air-powered mechanisms) can be used to create movement. They will explore how air can push and lift objects and will experiment with syringes, tubing, and balloons to understand how these systems work.</a:t>
            </a:r>
          </a:p>
          <a:p>
            <a:endParaRPr lang="en-US" sz="800" dirty="0">
              <a:latin typeface="Comic Sans MS" panose="030F0702030302020204" pitchFamily="66" charset="0"/>
            </a:endParaRPr>
          </a:p>
          <a:p>
            <a:r>
              <a:rPr lang="en-US" sz="800" dirty="0">
                <a:latin typeface="Comic Sans MS" panose="030F0702030302020204" pitchFamily="66" charset="0"/>
              </a:rPr>
              <a:t>Using their new knowledge, children will </a:t>
            </a:r>
            <a:r>
              <a:rPr lang="en-US" sz="800" b="1" dirty="0">
                <a:latin typeface="Comic Sans MS" panose="030F0702030302020204" pitchFamily="66" charset="0"/>
              </a:rPr>
              <a:t>design, make, and evaluate</a:t>
            </a:r>
            <a:r>
              <a:rPr lang="en-US" sz="800" dirty="0">
                <a:latin typeface="Comic Sans MS" panose="030F0702030302020204" pitchFamily="66" charset="0"/>
              </a:rPr>
              <a:t> their own </a:t>
            </a:r>
            <a:r>
              <a:rPr lang="en-US" sz="800" b="1" dirty="0">
                <a:latin typeface="Comic Sans MS" panose="030F0702030302020204" pitchFamily="66" charset="0"/>
              </a:rPr>
              <a:t>Christmas-themed moving model</a:t>
            </a:r>
            <a:r>
              <a:rPr lang="en-US" sz="800" dirty="0">
                <a:latin typeface="Comic Sans MS" panose="030F0702030302020204" pitchFamily="66" charset="0"/>
              </a:rPr>
              <a:t>, such as a Santa popping out of a chimney, a snowman that waves, or a reindeer that nods.</a:t>
            </a:r>
          </a:p>
        </p:txBody>
      </p:sp>
      <p:sp>
        <p:nvSpPr>
          <p:cNvPr id="26" name="Rectangle 25">
            <a:extLst>
              <a:ext uri="{FF2B5EF4-FFF2-40B4-BE49-F238E27FC236}">
                <a16:creationId xmlns:a16="http://schemas.microsoft.com/office/drawing/2014/main" id="{F9122522-5DE1-4663-8BC9-EBCE6AEF5A8F}"/>
              </a:ext>
            </a:extLst>
          </p:cNvPr>
          <p:cNvSpPr/>
          <p:nvPr/>
        </p:nvSpPr>
        <p:spPr>
          <a:xfrm>
            <a:off x="9812586" y="1826805"/>
            <a:ext cx="694421" cy="523220"/>
          </a:xfrm>
          <a:prstGeom prst="rect">
            <a:avLst/>
          </a:prstGeom>
          <a:noFill/>
        </p:spPr>
        <p:txBody>
          <a:bodyPr wrap="non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DT</a:t>
            </a:r>
          </a:p>
        </p:txBody>
      </p:sp>
      <p:sp>
        <p:nvSpPr>
          <p:cNvPr id="27" name="TextBox 26">
            <a:extLst>
              <a:ext uri="{FF2B5EF4-FFF2-40B4-BE49-F238E27FC236}">
                <a16:creationId xmlns:a16="http://schemas.microsoft.com/office/drawing/2014/main" id="{F46B2F44-C1B7-4B18-9077-4C537FB09E26}"/>
              </a:ext>
            </a:extLst>
          </p:cNvPr>
          <p:cNvSpPr txBox="1"/>
          <p:nvPr/>
        </p:nvSpPr>
        <p:spPr>
          <a:xfrm>
            <a:off x="8249644" y="3492783"/>
            <a:ext cx="3843130" cy="1169551"/>
          </a:xfrm>
          <a:prstGeom prst="rect">
            <a:avLst/>
          </a:prstGeom>
          <a:noFill/>
          <a:ln w="28575">
            <a:solidFill>
              <a:schemeClr val="accent1">
                <a:lumMod val="50000"/>
              </a:schemeClr>
            </a:solidFill>
          </a:ln>
        </p:spPr>
        <p:txBody>
          <a:bodyPr wrap="square" rtlCol="0">
            <a:spAutoFit/>
          </a:bodyPr>
          <a:lstStyle/>
          <a:p>
            <a:endParaRPr lang="en-US" sz="1000" dirty="0"/>
          </a:p>
          <a:p>
            <a:endParaRPr lang="en-US" sz="1000" dirty="0"/>
          </a:p>
          <a:p>
            <a:endParaRPr lang="en-US" sz="1000" dirty="0"/>
          </a:p>
          <a:p>
            <a:r>
              <a:rPr lang="en-US" sz="800" dirty="0">
                <a:latin typeface="Comic Sans MS" panose="030F0702030302020204" pitchFamily="66" charset="0"/>
              </a:rPr>
              <a:t>This half term, children in Years 3 and 4 will be learning about </a:t>
            </a:r>
            <a:r>
              <a:rPr lang="en-US" sz="800" b="1" dirty="0">
                <a:latin typeface="Comic Sans MS" panose="030F0702030302020204" pitchFamily="66" charset="0"/>
              </a:rPr>
              <a:t>money management</a:t>
            </a:r>
            <a:r>
              <a:rPr lang="en-US" sz="800" dirty="0">
                <a:latin typeface="Comic Sans MS" panose="030F0702030302020204" pitchFamily="66" charset="0"/>
              </a:rPr>
              <a:t> as part of their PSHE (Personal, Social, Health and Economic Education) curriculum. The unit encourages pupils to think about where money comes from, how it is used, and how we can make sensible and fair choices when spending or saving.</a:t>
            </a:r>
          </a:p>
        </p:txBody>
      </p:sp>
      <p:sp>
        <p:nvSpPr>
          <p:cNvPr id="28" name="Rectangle 27">
            <a:extLst>
              <a:ext uri="{FF2B5EF4-FFF2-40B4-BE49-F238E27FC236}">
                <a16:creationId xmlns:a16="http://schemas.microsoft.com/office/drawing/2014/main" id="{4A646E43-0965-409D-939C-B2A3962AAD8F}"/>
              </a:ext>
            </a:extLst>
          </p:cNvPr>
          <p:cNvSpPr/>
          <p:nvPr/>
        </p:nvSpPr>
        <p:spPr>
          <a:xfrm>
            <a:off x="9579233" y="3499365"/>
            <a:ext cx="1107996" cy="523220"/>
          </a:xfrm>
          <a:prstGeom prst="rect">
            <a:avLst/>
          </a:prstGeom>
          <a:noFill/>
        </p:spPr>
        <p:txBody>
          <a:bodyPr wrap="non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PSED</a:t>
            </a:r>
          </a:p>
        </p:txBody>
      </p:sp>
      <p:sp>
        <p:nvSpPr>
          <p:cNvPr id="29" name="TextBox 28">
            <a:extLst>
              <a:ext uri="{FF2B5EF4-FFF2-40B4-BE49-F238E27FC236}">
                <a16:creationId xmlns:a16="http://schemas.microsoft.com/office/drawing/2014/main" id="{ACA94648-FF22-4DA0-9640-38D4D2F04C34}"/>
              </a:ext>
            </a:extLst>
          </p:cNvPr>
          <p:cNvSpPr txBox="1"/>
          <p:nvPr/>
        </p:nvSpPr>
        <p:spPr>
          <a:xfrm>
            <a:off x="3941071" y="3679241"/>
            <a:ext cx="4065846" cy="1092607"/>
          </a:xfrm>
          <a:prstGeom prst="rect">
            <a:avLst/>
          </a:prstGeom>
          <a:noFill/>
          <a:ln w="28575">
            <a:solidFill>
              <a:schemeClr val="accent1">
                <a:lumMod val="50000"/>
              </a:schemeClr>
            </a:solidFill>
          </a:ln>
        </p:spPr>
        <p:txBody>
          <a:bodyPr wrap="square" lIns="91440" tIns="45720" rIns="91440" bIns="45720" rtlCol="0" anchor="t">
            <a:spAutoFit/>
          </a:bodyPr>
          <a:lstStyle/>
          <a:p>
            <a:endParaRPr lang="en-GB" sz="1000" dirty="0">
              <a:latin typeface="Comic Sans MS" panose="030F0702030302020204" pitchFamily="66" charset="0"/>
            </a:endParaRPr>
          </a:p>
          <a:p>
            <a:endParaRPr lang="en-GB" sz="1000" dirty="0">
              <a:latin typeface="Comic Sans MS" panose="030F0702030302020204" pitchFamily="66" charset="0"/>
            </a:endParaRPr>
          </a:p>
          <a:p>
            <a:pPr algn="ctr"/>
            <a:endParaRPr lang="en-GB" sz="900" dirty="0">
              <a:latin typeface="Comic Sans MS" panose="030F0702030302020204" pitchFamily="66" charset="0"/>
            </a:endParaRPr>
          </a:p>
          <a:p>
            <a:pPr algn="ctr"/>
            <a:r>
              <a:rPr lang="en-GB" sz="900" b="1" dirty="0">
                <a:latin typeface="Comic Sans MS"/>
              </a:rPr>
              <a:t>Miss </a:t>
            </a:r>
            <a:r>
              <a:rPr lang="en-GB" sz="900" b="1" dirty="0" err="1">
                <a:latin typeface="Comic Sans MS"/>
              </a:rPr>
              <a:t>Rookes</a:t>
            </a:r>
            <a:r>
              <a:rPr lang="en-GB" sz="900" b="1" dirty="0">
                <a:latin typeface="Comic Sans MS"/>
              </a:rPr>
              <a:t> – Basketball</a:t>
            </a:r>
          </a:p>
          <a:p>
            <a:pPr algn="ctr"/>
            <a:endParaRPr lang="en-GB" sz="900" b="1" dirty="0">
              <a:latin typeface="Comic Sans MS" panose="030F0702030302020204" pitchFamily="66" charset="0"/>
            </a:endParaRPr>
          </a:p>
          <a:p>
            <a:pPr algn="ctr"/>
            <a:r>
              <a:rPr lang="en-GB" sz="900" b="1" dirty="0">
                <a:latin typeface="Comic Sans MS"/>
              </a:rPr>
              <a:t>Mrs Blackham – Dance</a:t>
            </a:r>
          </a:p>
          <a:p>
            <a:pPr algn="ctr"/>
            <a:endParaRPr lang="en-GB" sz="900" dirty="0">
              <a:latin typeface="Comic Sans MS"/>
            </a:endParaRPr>
          </a:p>
        </p:txBody>
      </p:sp>
      <p:sp>
        <p:nvSpPr>
          <p:cNvPr id="30" name="Rectangle 29">
            <a:extLst>
              <a:ext uri="{FF2B5EF4-FFF2-40B4-BE49-F238E27FC236}">
                <a16:creationId xmlns:a16="http://schemas.microsoft.com/office/drawing/2014/main" id="{93C54123-4212-4274-9E46-23A83E72A3FD}"/>
              </a:ext>
            </a:extLst>
          </p:cNvPr>
          <p:cNvSpPr/>
          <p:nvPr/>
        </p:nvSpPr>
        <p:spPr>
          <a:xfrm>
            <a:off x="5550307" y="3642837"/>
            <a:ext cx="856325" cy="523220"/>
          </a:xfrm>
          <a:prstGeom prst="rect">
            <a:avLst/>
          </a:prstGeom>
          <a:noFill/>
        </p:spPr>
        <p:txBody>
          <a:bodyPr wrap="squar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PE</a:t>
            </a:r>
          </a:p>
        </p:txBody>
      </p:sp>
      <p:sp>
        <p:nvSpPr>
          <p:cNvPr id="31" name="TextBox 30">
            <a:extLst>
              <a:ext uri="{FF2B5EF4-FFF2-40B4-BE49-F238E27FC236}">
                <a16:creationId xmlns:a16="http://schemas.microsoft.com/office/drawing/2014/main" id="{6B4978A2-CBA7-42C4-BBE8-3C4F1012E45A}"/>
              </a:ext>
            </a:extLst>
          </p:cNvPr>
          <p:cNvSpPr txBox="1"/>
          <p:nvPr/>
        </p:nvSpPr>
        <p:spPr>
          <a:xfrm>
            <a:off x="3941070" y="5000017"/>
            <a:ext cx="4065847" cy="1692771"/>
          </a:xfrm>
          <a:prstGeom prst="rect">
            <a:avLst/>
          </a:prstGeom>
          <a:noFill/>
          <a:ln w="28575">
            <a:solidFill>
              <a:schemeClr val="accent1">
                <a:lumMod val="50000"/>
              </a:schemeClr>
            </a:solidFill>
          </a:ln>
        </p:spPr>
        <p:txBody>
          <a:bodyPr wrap="square" lIns="91440" tIns="45720" rIns="91440" bIns="45720" rtlCol="0" anchor="t">
            <a:spAutoFit/>
          </a:bodyPr>
          <a:lstStyle/>
          <a:p>
            <a:endParaRPr lang="en-GB" sz="1000" dirty="0">
              <a:latin typeface="Comic Sans MS" panose="030F0702030302020204" pitchFamily="66" charset="0"/>
            </a:endParaRPr>
          </a:p>
          <a:p>
            <a:endParaRPr lang="en-GB" sz="1000" dirty="0">
              <a:latin typeface="Comic Sans MS" panose="030F0702030302020204" pitchFamily="66" charset="0"/>
            </a:endParaRPr>
          </a:p>
          <a:p>
            <a:pPr lvl="0" algn="ctr"/>
            <a:endParaRPr lang="en-GB" sz="1000" b="1" dirty="0">
              <a:latin typeface="Comic Sans MS" panose="030F0702030302020204" pitchFamily="66" charset="0"/>
            </a:endParaRPr>
          </a:p>
          <a:p>
            <a:endParaRPr lang="en-GB" sz="1000" b="1" dirty="0">
              <a:latin typeface="Comic Sans MS"/>
            </a:endParaRPr>
          </a:p>
          <a:p>
            <a:r>
              <a:rPr lang="en-GB" sz="1000" b="1" dirty="0">
                <a:latin typeface="Comic Sans MS"/>
              </a:rPr>
              <a:t>Rocks</a:t>
            </a:r>
            <a:endParaRPr lang="en-GB" sz="1000" b="1" dirty="0">
              <a:latin typeface="Comic Sans MS" panose="030F0702030302020204" pitchFamily="66" charset="0"/>
            </a:endParaRPr>
          </a:p>
          <a:p>
            <a:pPr marL="171450" lvl="0" indent="-171450">
              <a:buFont typeface="Arial" panose="020B0604020202020204" pitchFamily="34" charset="0"/>
              <a:buChar char="•"/>
            </a:pPr>
            <a:r>
              <a:rPr lang="en-GB" sz="900" dirty="0">
                <a:latin typeface="Comic Sans MS" panose="030F0702030302020204" pitchFamily="66" charset="0"/>
              </a:rPr>
              <a:t>To know examples of </a:t>
            </a:r>
            <a:r>
              <a:rPr lang="en-GB" sz="900" b="1" dirty="0">
                <a:latin typeface="Comic Sans MS" panose="030F0702030302020204" pitchFamily="66" charset="0"/>
              </a:rPr>
              <a:t>igneous</a:t>
            </a:r>
            <a:r>
              <a:rPr lang="en-GB" sz="900" dirty="0">
                <a:latin typeface="Comic Sans MS" panose="030F0702030302020204" pitchFamily="66" charset="0"/>
              </a:rPr>
              <a:t> (granite), </a:t>
            </a:r>
            <a:r>
              <a:rPr lang="en-GB" sz="900" b="1" dirty="0">
                <a:latin typeface="Comic Sans MS" panose="030F0702030302020204" pitchFamily="66" charset="0"/>
              </a:rPr>
              <a:t>sedimentary</a:t>
            </a:r>
            <a:r>
              <a:rPr lang="en-GB" sz="900" dirty="0">
                <a:latin typeface="Comic Sans MS" panose="030F0702030302020204" pitchFamily="66" charset="0"/>
              </a:rPr>
              <a:t> (sandstone, chalk) and </a:t>
            </a:r>
            <a:r>
              <a:rPr lang="en-GB" sz="900" b="1" dirty="0">
                <a:latin typeface="Comic Sans MS" panose="030F0702030302020204" pitchFamily="66" charset="0"/>
              </a:rPr>
              <a:t>metamorphic</a:t>
            </a:r>
            <a:r>
              <a:rPr lang="en-GB" sz="900" dirty="0">
                <a:latin typeface="Comic Sans MS" panose="030F0702030302020204" pitchFamily="66" charset="0"/>
              </a:rPr>
              <a:t> (slate marble) rock.</a:t>
            </a:r>
          </a:p>
          <a:p>
            <a:pPr marL="171450" lvl="0" indent="-171450">
              <a:buFont typeface="Arial" panose="020B0604020202020204" pitchFamily="34" charset="0"/>
              <a:buChar char="•"/>
            </a:pPr>
            <a:r>
              <a:rPr lang="en-GB" sz="900" dirty="0">
                <a:latin typeface="Comic Sans MS" panose="030F0702030302020204" pitchFamily="66" charset="0"/>
              </a:rPr>
              <a:t>To understand how a fossil is formed. </a:t>
            </a:r>
          </a:p>
          <a:p>
            <a:pPr marL="171450" indent="-171450">
              <a:buFont typeface="Arial" panose="020B0604020202020204" pitchFamily="34" charset="0"/>
              <a:buChar char="•"/>
            </a:pPr>
            <a:r>
              <a:rPr lang="en-GB" sz="900" dirty="0">
                <a:latin typeface="Comic Sans MS" panose="030F0702030302020204" pitchFamily="66" charset="0"/>
              </a:rPr>
              <a:t>To understand that soils are a mixture of rocks and living/dead matter.</a:t>
            </a:r>
            <a:endParaRPr lang="en-GB" sz="900" dirty="0">
              <a:latin typeface="Comic Sans MS" panose="030F0702030302020204" pitchFamily="66" charset="0"/>
              <a:ea typeface="Calibri" panose="020F0502020204030204" pitchFamily="34" charset="0"/>
              <a:cs typeface="Times New Roman" panose="02020603050405020304" pitchFamily="18" charset="0"/>
            </a:endParaRPr>
          </a:p>
          <a:p>
            <a:endParaRPr lang="en-GB" sz="900" dirty="0">
              <a:latin typeface="Comic Sans MS" panose="030F0702030302020204" pitchFamily="66" charset="0"/>
            </a:endParaRPr>
          </a:p>
        </p:txBody>
      </p:sp>
      <p:sp>
        <p:nvSpPr>
          <p:cNvPr id="32" name="Rectangle 31">
            <a:extLst>
              <a:ext uri="{FF2B5EF4-FFF2-40B4-BE49-F238E27FC236}">
                <a16:creationId xmlns:a16="http://schemas.microsoft.com/office/drawing/2014/main" id="{19ECC9E7-0805-46A9-86EB-8DD6AD78C408}"/>
              </a:ext>
            </a:extLst>
          </p:cNvPr>
          <p:cNvSpPr/>
          <p:nvPr/>
        </p:nvSpPr>
        <p:spPr>
          <a:xfrm>
            <a:off x="4964956" y="5076961"/>
            <a:ext cx="2053767" cy="523220"/>
          </a:xfrm>
          <a:prstGeom prst="rect">
            <a:avLst/>
          </a:prstGeom>
          <a:noFill/>
        </p:spPr>
        <p:txBody>
          <a:bodyPr wrap="squar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Comic Sans MS" panose="030F0702030302020204" pitchFamily="66" charset="0"/>
              </a:rPr>
              <a:t>Science</a:t>
            </a:r>
          </a:p>
        </p:txBody>
      </p:sp>
      <p:sp>
        <p:nvSpPr>
          <p:cNvPr id="33" name="TextBox 32">
            <a:extLst>
              <a:ext uri="{FF2B5EF4-FFF2-40B4-BE49-F238E27FC236}">
                <a16:creationId xmlns:a16="http://schemas.microsoft.com/office/drawing/2014/main" id="{90CBE3DA-E355-422F-828F-66F6CA3D1DFF}"/>
              </a:ext>
            </a:extLst>
          </p:cNvPr>
          <p:cNvSpPr txBox="1"/>
          <p:nvPr/>
        </p:nvSpPr>
        <p:spPr>
          <a:xfrm>
            <a:off x="3922487" y="3095200"/>
            <a:ext cx="959268" cy="523220"/>
          </a:xfrm>
          <a:prstGeom prst="rect">
            <a:avLst/>
          </a:prstGeom>
          <a:solidFill>
            <a:schemeClr val="accent1">
              <a:lumMod val="50000"/>
            </a:schemeClr>
          </a:solidFill>
        </p:spPr>
        <p:txBody>
          <a:bodyPr wrap="square" rtlCol="0">
            <a:spAutoFit/>
          </a:bodyPr>
          <a:lstStyle/>
          <a:p>
            <a:r>
              <a:rPr lang="en-GB" sz="2800" dirty="0">
                <a:solidFill>
                  <a:schemeClr val="bg1"/>
                </a:solidFill>
                <a:latin typeface="Comic Sans MS" panose="030F0702030302020204" pitchFamily="66" charset="0"/>
              </a:rPr>
              <a:t>Care</a:t>
            </a:r>
          </a:p>
        </p:txBody>
      </p:sp>
      <p:sp>
        <p:nvSpPr>
          <p:cNvPr id="34" name="TextBox 33">
            <a:extLst>
              <a:ext uri="{FF2B5EF4-FFF2-40B4-BE49-F238E27FC236}">
                <a16:creationId xmlns:a16="http://schemas.microsoft.com/office/drawing/2014/main" id="{79401FA9-43AB-4AE9-A12B-2F2BDC01789A}"/>
              </a:ext>
            </a:extLst>
          </p:cNvPr>
          <p:cNvSpPr txBox="1"/>
          <p:nvPr/>
        </p:nvSpPr>
        <p:spPr>
          <a:xfrm>
            <a:off x="4952594" y="3086203"/>
            <a:ext cx="1580560" cy="523220"/>
          </a:xfrm>
          <a:prstGeom prst="rect">
            <a:avLst/>
          </a:prstGeom>
          <a:solidFill>
            <a:schemeClr val="accent1">
              <a:lumMod val="50000"/>
            </a:schemeClr>
          </a:solidFill>
        </p:spPr>
        <p:txBody>
          <a:bodyPr wrap="square" rtlCol="0">
            <a:spAutoFit/>
          </a:bodyPr>
          <a:lstStyle/>
          <a:p>
            <a:r>
              <a:rPr lang="en-GB" sz="2800" dirty="0">
                <a:solidFill>
                  <a:schemeClr val="bg1"/>
                </a:solidFill>
                <a:latin typeface="Comic Sans MS" panose="030F0702030302020204" pitchFamily="66" charset="0"/>
              </a:rPr>
              <a:t>Achieve</a:t>
            </a:r>
          </a:p>
        </p:txBody>
      </p:sp>
      <p:sp>
        <p:nvSpPr>
          <p:cNvPr id="35" name="TextBox 34">
            <a:extLst>
              <a:ext uri="{FF2B5EF4-FFF2-40B4-BE49-F238E27FC236}">
                <a16:creationId xmlns:a16="http://schemas.microsoft.com/office/drawing/2014/main" id="{9AA0F542-01C3-40D7-BC42-55845F592B25}"/>
              </a:ext>
            </a:extLst>
          </p:cNvPr>
          <p:cNvSpPr txBox="1"/>
          <p:nvPr/>
        </p:nvSpPr>
        <p:spPr>
          <a:xfrm>
            <a:off x="6603993" y="3095200"/>
            <a:ext cx="1388450" cy="523220"/>
          </a:xfrm>
          <a:prstGeom prst="rect">
            <a:avLst/>
          </a:prstGeom>
          <a:solidFill>
            <a:schemeClr val="accent1">
              <a:lumMod val="50000"/>
            </a:schemeClr>
          </a:solidFill>
        </p:spPr>
        <p:txBody>
          <a:bodyPr wrap="square" rtlCol="0">
            <a:spAutoFit/>
          </a:bodyPr>
          <a:lstStyle/>
          <a:p>
            <a:r>
              <a:rPr lang="en-GB" sz="2800" dirty="0">
                <a:solidFill>
                  <a:schemeClr val="bg1"/>
                </a:solidFill>
                <a:latin typeface="Comic Sans MS" panose="030F0702030302020204" pitchFamily="66" charset="0"/>
              </a:rPr>
              <a:t>Believe</a:t>
            </a:r>
          </a:p>
        </p:txBody>
      </p:sp>
    </p:spTree>
    <p:extLst>
      <p:ext uri="{BB962C8B-B14F-4D97-AF65-F5344CB8AC3E}">
        <p14:creationId xmlns:p14="http://schemas.microsoft.com/office/powerpoint/2010/main" val="3226284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8b1fc1c-3f44-4b5b-b9eb-6fe014ced38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81B63428E31D34D864AA350B3179162" ma:contentTypeVersion="19" ma:contentTypeDescription="Create a new document." ma:contentTypeScope="" ma:versionID="ceda001d8a0961afa7b2902b776e8eab">
  <xsd:schema xmlns:xsd="http://www.w3.org/2001/XMLSchema" xmlns:xs="http://www.w3.org/2001/XMLSchema" xmlns:p="http://schemas.microsoft.com/office/2006/metadata/properties" xmlns:ns3="68b1fc1c-3f44-4b5b-b9eb-6fe014ced389" xmlns:ns4="535c2395-724d-4586-9c26-038e69c6151d" targetNamespace="http://schemas.microsoft.com/office/2006/metadata/properties" ma:root="true" ma:fieldsID="6aed316b58cce1bd604d76bb634ccfb1" ns3:_="" ns4:_="">
    <xsd:import namespace="68b1fc1c-3f44-4b5b-b9eb-6fe014ced389"/>
    <xsd:import namespace="535c2395-724d-4586-9c26-038e69c6151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_activity" minOccurs="0"/>
                <xsd:element ref="ns3:MediaServiceObjectDetectorVersion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b1fc1c-3f44-4b5b-b9eb-6fe014ced3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35c2395-724d-4586-9c26-038e69c6151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0F3D45-89BC-4ABF-80E8-F9968E1C19CE}">
  <ds:schemaRefs>
    <ds:schemaRef ds:uri="http://schemas.microsoft.com/sharepoint/v3/contenttype/forms"/>
  </ds:schemaRefs>
</ds:datastoreItem>
</file>

<file path=customXml/itemProps2.xml><?xml version="1.0" encoding="utf-8"?>
<ds:datastoreItem xmlns:ds="http://schemas.openxmlformats.org/officeDocument/2006/customXml" ds:itemID="{08DCAABD-F98E-4768-9464-47D003A3065A}">
  <ds:schemaRefs>
    <ds:schemaRef ds:uri="http://schemas.microsoft.com/office/2006/documentManagement/types"/>
    <ds:schemaRef ds:uri="http://schemas.microsoft.com/office/2006/metadata/properties"/>
    <ds:schemaRef ds:uri="http://purl.org/dc/terms/"/>
    <ds:schemaRef ds:uri="http://purl.org/dc/elements/1.1/"/>
    <ds:schemaRef ds:uri="http://www.w3.org/XML/1998/namespace"/>
    <ds:schemaRef ds:uri="http://purl.org/dc/dcmitype/"/>
    <ds:schemaRef ds:uri="535c2395-724d-4586-9c26-038e69c6151d"/>
    <ds:schemaRef ds:uri="http://schemas.openxmlformats.org/package/2006/metadata/core-properties"/>
    <ds:schemaRef ds:uri="http://schemas.microsoft.com/office/infopath/2007/PartnerControls"/>
    <ds:schemaRef ds:uri="68b1fc1c-3f44-4b5b-b9eb-6fe014ced389"/>
  </ds:schemaRefs>
</ds:datastoreItem>
</file>

<file path=customXml/itemProps3.xml><?xml version="1.0" encoding="utf-8"?>
<ds:datastoreItem xmlns:ds="http://schemas.openxmlformats.org/officeDocument/2006/customXml" ds:itemID="{04AFCB52-0BEA-4E54-B18A-CEC9240F38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b1fc1c-3f44-4b5b-b9eb-6fe014ced389"/>
    <ds:schemaRef ds:uri="535c2395-724d-4586-9c26-038e69c615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1445</TotalTime>
  <Words>1003</Words>
  <Application>Microsoft Office PowerPoint</Application>
  <PresentationFormat>Widescreen</PresentationFormat>
  <Paragraphs>134</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Philippa Blackham</cp:lastModifiedBy>
  <cp:revision>251</cp:revision>
  <dcterms:created xsi:type="dcterms:W3CDTF">2023-04-11T14:59:55Z</dcterms:created>
  <dcterms:modified xsi:type="dcterms:W3CDTF">2025-10-27T20:54:05Z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0x010100381B63428E31D34D864AA350B3179162</vt:lpwstr>
  </property>
</Properties>
</file>