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 id="262"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83C01-F84E-42F6-A6F0-2A58E4AC40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01CD10A-1D39-425E-9F95-85DA1FD2A2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543876-72E6-4F3C-A37E-0792082B4873}"/>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5" name="Footer Placeholder 4">
            <a:extLst>
              <a:ext uri="{FF2B5EF4-FFF2-40B4-BE49-F238E27FC236}">
                <a16:creationId xmlns:a16="http://schemas.microsoft.com/office/drawing/2014/main" id="{7D938D1E-51BA-4FF6-A98E-9542C1FE7F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801FC1-D979-4532-B739-8CBEF2C8D62B}"/>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33603704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9710F-951D-4A0D-9392-0270820D80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F41A4F-028C-4277-B938-8DF7C19A368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59E6D5-30AB-4EAF-AF72-250EE07B592D}"/>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5" name="Footer Placeholder 4">
            <a:extLst>
              <a:ext uri="{FF2B5EF4-FFF2-40B4-BE49-F238E27FC236}">
                <a16:creationId xmlns:a16="http://schemas.microsoft.com/office/drawing/2014/main" id="{374C2DCE-8E52-4BD1-9991-F033030A9D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71000C-0D97-476C-A9A1-0CC4A5AA9E1D}"/>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807723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56DE9-9AC5-4E29-9548-9B4DCD0F9F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A884BF2-D5AA-4332-BCC4-4029B33783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0E67FBF-5BC2-4038-94B5-39349260304B}"/>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5" name="Footer Placeholder 4">
            <a:extLst>
              <a:ext uri="{FF2B5EF4-FFF2-40B4-BE49-F238E27FC236}">
                <a16:creationId xmlns:a16="http://schemas.microsoft.com/office/drawing/2014/main" id="{B152160D-26C4-4009-B769-CF3E8AACE2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9B9945-F2D6-4A5C-BA23-ADC58BEED817}"/>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1589121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EAE97-3630-4E74-B7CB-48B73B50BB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C0B4A36-100A-494E-B3C2-37FB565CE08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2924E52-1DAA-40E8-B067-8ECDB20A650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33DBBF-D029-4E44-93CB-51F430029B79}"/>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6" name="Footer Placeholder 5">
            <a:extLst>
              <a:ext uri="{FF2B5EF4-FFF2-40B4-BE49-F238E27FC236}">
                <a16:creationId xmlns:a16="http://schemas.microsoft.com/office/drawing/2014/main" id="{AD022E8D-CE0A-46C7-B8C0-5781C96947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84534C-9AEF-4E3E-8094-6BA07DD40345}"/>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2527511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A6E04-3BF6-407E-BC9D-A299460A8DA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71C27B-96A9-401E-B54F-526572D620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8B5BE3C-5123-4D1E-96B9-799C8112C4B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4B3E401-1222-4DCB-81CC-B6C99EBC2C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16C732D-5E2E-4C62-BC44-CFC4DED0BA1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7A80027-2CCD-44FE-B35C-966DF573A0F4}"/>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8" name="Footer Placeholder 7">
            <a:extLst>
              <a:ext uri="{FF2B5EF4-FFF2-40B4-BE49-F238E27FC236}">
                <a16:creationId xmlns:a16="http://schemas.microsoft.com/office/drawing/2014/main" id="{42DBA8D7-4E34-48FB-A7B1-7F71D01E64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EAB03EA-6853-414A-8517-1251D36916B6}"/>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4170505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B0623-96E6-4C87-8C5C-7DEB374147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202473-E43C-400C-BE6C-C38CB2C8A7FA}"/>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4" name="Footer Placeholder 3">
            <a:extLst>
              <a:ext uri="{FF2B5EF4-FFF2-40B4-BE49-F238E27FC236}">
                <a16:creationId xmlns:a16="http://schemas.microsoft.com/office/drawing/2014/main" id="{0A78DA3A-7EBE-40DF-98B7-4BEACFB038D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EBD0547-7DB4-4455-B6E6-EC6023022E35}"/>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1445739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AF3122-4024-4778-8669-AABF2844099C}"/>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3" name="Footer Placeholder 2">
            <a:extLst>
              <a:ext uri="{FF2B5EF4-FFF2-40B4-BE49-F238E27FC236}">
                <a16:creationId xmlns:a16="http://schemas.microsoft.com/office/drawing/2014/main" id="{98F0C644-F522-46DB-84B3-FFBCF5976E4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010D76-2293-4327-91FB-6196FCB71F38}"/>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3428496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5CE53-FCE0-4B28-983B-30A4F28A3E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5D2B181-13C7-434F-AEE7-A4F9C4C183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E0EA181-DB2C-4B14-B349-B8D0CA5F77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D8497A8-FF2A-4BD6-898E-436B07758EFC}"/>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6" name="Footer Placeholder 5">
            <a:extLst>
              <a:ext uri="{FF2B5EF4-FFF2-40B4-BE49-F238E27FC236}">
                <a16:creationId xmlns:a16="http://schemas.microsoft.com/office/drawing/2014/main" id="{24ED183D-B13A-4F1A-B8EB-9208B9489C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485FAC-971A-4BC3-8FFC-318ECEC5A8F9}"/>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3766427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74EE8-87D0-4927-9145-0A10B23BB1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AA30F3-C5ED-4C8D-8E3C-6087A19838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5DC977F-3991-42F8-A9A7-83C5B51EA8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62EE71-8BCD-4411-A6F9-767032A9565F}"/>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6" name="Footer Placeholder 5">
            <a:extLst>
              <a:ext uri="{FF2B5EF4-FFF2-40B4-BE49-F238E27FC236}">
                <a16:creationId xmlns:a16="http://schemas.microsoft.com/office/drawing/2014/main" id="{64F96F54-2180-4442-8E14-F8237CBD74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E8F4A3-8FC2-4F03-87A8-335ACEE2FCC1}"/>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2275328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4E085-74FD-48AD-B748-2646D57E260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E3F4A3-D3F3-463C-9A63-9A4629EE6D1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7D60EA-6C19-4347-948B-AEDDE70E8CAE}"/>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5" name="Footer Placeholder 4">
            <a:extLst>
              <a:ext uri="{FF2B5EF4-FFF2-40B4-BE49-F238E27FC236}">
                <a16:creationId xmlns:a16="http://schemas.microsoft.com/office/drawing/2014/main" id="{171F775A-C07E-493F-9F7F-5A93740428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DB3CD7-9ACB-4BCA-97AE-7F38218BB9A2}"/>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2289924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E858A4-10C6-469E-A822-FF63814488D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0B3E61-5AC2-4F3E-A01E-E48DF34CC28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597232-9F05-41B5-99EA-4DE8FDF4B020}"/>
              </a:ext>
            </a:extLst>
          </p:cNvPr>
          <p:cNvSpPr>
            <a:spLocks noGrp="1"/>
          </p:cNvSpPr>
          <p:nvPr>
            <p:ph type="dt" sz="half" idx="10"/>
          </p:nvPr>
        </p:nvSpPr>
        <p:spPr/>
        <p:txBody>
          <a:bodyPr/>
          <a:lstStyle/>
          <a:p>
            <a:fld id="{0F5BA291-42F3-4095-B4A6-0EE2885D7C94}" type="datetimeFigureOut">
              <a:rPr lang="en-GB" smtClean="0"/>
              <a:t>26/06/2023</a:t>
            </a:fld>
            <a:endParaRPr lang="en-GB"/>
          </a:p>
        </p:txBody>
      </p:sp>
      <p:sp>
        <p:nvSpPr>
          <p:cNvPr id="5" name="Footer Placeholder 4">
            <a:extLst>
              <a:ext uri="{FF2B5EF4-FFF2-40B4-BE49-F238E27FC236}">
                <a16:creationId xmlns:a16="http://schemas.microsoft.com/office/drawing/2014/main" id="{2F18BB8B-3858-46A5-945C-05A0D8F2BC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CCDC19-0245-43D6-956F-4FD071E7A024}"/>
              </a:ext>
            </a:extLst>
          </p:cNvPr>
          <p:cNvSpPr>
            <a:spLocks noGrp="1"/>
          </p:cNvSpPr>
          <p:nvPr>
            <p:ph type="sldNum" sz="quarter" idx="12"/>
          </p:nvPr>
        </p:nvSpPr>
        <p:spPr/>
        <p:txBody>
          <a:bodyPr/>
          <a:lstStyle/>
          <a:p>
            <a:fld id="{C132B788-00B7-474B-B392-F87B719490EF}" type="slidenum">
              <a:rPr lang="en-GB" smtClean="0"/>
              <a:t>‹#›</a:t>
            </a:fld>
            <a:endParaRPr lang="en-GB"/>
          </a:p>
        </p:txBody>
      </p:sp>
    </p:spTree>
    <p:extLst>
      <p:ext uri="{BB962C8B-B14F-4D97-AF65-F5344CB8AC3E}">
        <p14:creationId xmlns:p14="http://schemas.microsoft.com/office/powerpoint/2010/main" val="4007172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2F841F-3FBF-46CF-86C6-BD66018764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CDA4F0-5FC8-4E5C-BEE1-024DDB4AAE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1CFC18-F867-46B8-AB1F-00A417726A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5BA291-42F3-4095-B4A6-0EE2885D7C94}" type="datetimeFigureOut">
              <a:rPr lang="en-GB" smtClean="0"/>
              <a:t>26/06/2023</a:t>
            </a:fld>
            <a:endParaRPr lang="en-GB"/>
          </a:p>
        </p:txBody>
      </p:sp>
      <p:sp>
        <p:nvSpPr>
          <p:cNvPr id="5" name="Footer Placeholder 4">
            <a:extLst>
              <a:ext uri="{FF2B5EF4-FFF2-40B4-BE49-F238E27FC236}">
                <a16:creationId xmlns:a16="http://schemas.microsoft.com/office/drawing/2014/main" id="{0505E2D5-4C27-42CB-BF0D-1EFEA8C0EF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A303D93-F354-4586-87FE-93BDEB8F98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32B788-00B7-474B-B392-F87B719490EF}" type="slidenum">
              <a:rPr lang="en-GB" smtClean="0"/>
              <a:t>‹#›</a:t>
            </a:fld>
            <a:endParaRPr lang="en-GB"/>
          </a:p>
        </p:txBody>
      </p:sp>
    </p:spTree>
    <p:extLst>
      <p:ext uri="{BB962C8B-B14F-4D97-AF65-F5344CB8AC3E}">
        <p14:creationId xmlns:p14="http://schemas.microsoft.com/office/powerpoint/2010/main" val="12170669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94052" y="231525"/>
            <a:ext cx="8086290" cy="1077218"/>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Curriculum Map</a:t>
            </a:r>
          </a:p>
          <a:p>
            <a:pPr algn="ctr"/>
            <a:r>
              <a:rPr lang="en-GB" sz="3200" dirty="0">
                <a:solidFill>
                  <a:schemeClr val="bg1"/>
                </a:solidFill>
                <a:latin typeface="Comic Sans MS" panose="030F0702030302020204" pitchFamily="66" charset="0"/>
              </a:rPr>
              <a:t>Geography – Assessment</a:t>
            </a:r>
          </a:p>
        </p:txBody>
      </p:sp>
      <p:graphicFrame>
        <p:nvGraphicFramePr>
          <p:cNvPr id="25" name="Table 24">
            <a:extLst>
              <a:ext uri="{FF2B5EF4-FFF2-40B4-BE49-F238E27FC236}">
                <a16:creationId xmlns:a16="http://schemas.microsoft.com/office/drawing/2014/main" id="{AC7B64D2-1B9F-4487-BF74-023ABE51D6A6}"/>
              </a:ext>
            </a:extLst>
          </p:cNvPr>
          <p:cNvGraphicFramePr>
            <a:graphicFrameLocks noGrp="1"/>
          </p:cNvGraphicFramePr>
          <p:nvPr>
            <p:extLst>
              <p:ext uri="{D42A27DB-BD31-4B8C-83A1-F6EECF244321}">
                <p14:modId xmlns:p14="http://schemas.microsoft.com/office/powerpoint/2010/main" val="1893933068"/>
              </p:ext>
            </p:extLst>
          </p:nvPr>
        </p:nvGraphicFramePr>
        <p:xfrm>
          <a:off x="298881" y="2088947"/>
          <a:ext cx="11594237" cy="4672250"/>
        </p:xfrm>
        <a:graphic>
          <a:graphicData uri="http://schemas.openxmlformats.org/drawingml/2006/table">
            <a:tbl>
              <a:tblPr firstRow="1" bandRow="1">
                <a:tableStyleId>{5940675A-B579-460E-94D1-54222C63F5DA}</a:tableStyleId>
              </a:tblPr>
              <a:tblGrid>
                <a:gridCol w="2630750">
                  <a:extLst>
                    <a:ext uri="{9D8B030D-6E8A-4147-A177-3AD203B41FA5}">
                      <a16:colId xmlns:a16="http://schemas.microsoft.com/office/drawing/2014/main" val="1039164095"/>
                    </a:ext>
                  </a:extLst>
                </a:gridCol>
                <a:gridCol w="2246051">
                  <a:extLst>
                    <a:ext uri="{9D8B030D-6E8A-4147-A177-3AD203B41FA5}">
                      <a16:colId xmlns:a16="http://schemas.microsoft.com/office/drawing/2014/main" val="977786801"/>
                    </a:ext>
                  </a:extLst>
                </a:gridCol>
                <a:gridCol w="2041864">
                  <a:extLst>
                    <a:ext uri="{9D8B030D-6E8A-4147-A177-3AD203B41FA5}">
                      <a16:colId xmlns:a16="http://schemas.microsoft.com/office/drawing/2014/main" val="1520199531"/>
                    </a:ext>
                  </a:extLst>
                </a:gridCol>
                <a:gridCol w="4675572">
                  <a:extLst>
                    <a:ext uri="{9D8B030D-6E8A-4147-A177-3AD203B41FA5}">
                      <a16:colId xmlns:a16="http://schemas.microsoft.com/office/drawing/2014/main" val="914411525"/>
                    </a:ext>
                  </a:extLst>
                </a:gridCol>
              </a:tblGrid>
              <a:tr h="384389">
                <a:tc gridSpan="3">
                  <a:txBody>
                    <a:bodyPr/>
                    <a:lstStyle/>
                    <a:p>
                      <a:pPr algn="ctr"/>
                      <a:r>
                        <a:rPr lang="en-GB" sz="1400" dirty="0">
                          <a:latin typeface="Comic Sans MS" panose="030F0702030302020204" pitchFamily="66" charset="0"/>
                        </a:rPr>
                        <a:t>Substantive Knowledge</a:t>
                      </a:r>
                    </a:p>
                  </a:txBody>
                  <a:tcPr>
                    <a:solidFill>
                      <a:schemeClr val="accent1">
                        <a:lumMod val="20000"/>
                        <a:lumOff val="80000"/>
                      </a:schemeClr>
                    </a:solidFill>
                  </a:tcPr>
                </a:tc>
                <a:tc hMerge="1">
                  <a:txBody>
                    <a:bodyPr/>
                    <a:lstStyle/>
                    <a:p>
                      <a:endParaRPr lang="en-GB"/>
                    </a:p>
                  </a:txBody>
                  <a:tcPr/>
                </a:tc>
                <a:tc hMerge="1">
                  <a:txBody>
                    <a:bodyPr/>
                    <a:lstStyle/>
                    <a:p>
                      <a:endParaRPr lang="en-GB"/>
                    </a:p>
                  </a:txBody>
                  <a:tcPr/>
                </a:tc>
                <a:tc>
                  <a:txBody>
                    <a:bodyPr/>
                    <a:lstStyle/>
                    <a:p>
                      <a:pPr algn="ctr"/>
                      <a:r>
                        <a:rPr lang="en-GB" sz="1400" dirty="0">
                          <a:solidFill>
                            <a:schemeClr val="bg1"/>
                          </a:solidFill>
                          <a:latin typeface="Comic Sans MS" panose="030F0702030302020204" pitchFamily="66" charset="0"/>
                        </a:rPr>
                        <a:t>Disciplinarily Knowledge</a:t>
                      </a:r>
                    </a:p>
                    <a:p>
                      <a:pPr algn="ctr"/>
                      <a:endParaRPr lang="en-GB" sz="1400" dirty="0">
                        <a:latin typeface="Comic Sans MS" panose="030F0702030302020204" pitchFamily="66" charset="0"/>
                      </a:endParaRPr>
                    </a:p>
                  </a:txBody>
                  <a:tcPr>
                    <a:solidFill>
                      <a:schemeClr val="accent1">
                        <a:lumMod val="75000"/>
                      </a:schemeClr>
                    </a:solidFill>
                  </a:tcPr>
                </a:tc>
                <a:extLst>
                  <a:ext uri="{0D108BD9-81ED-4DB2-BD59-A6C34878D82A}">
                    <a16:rowId xmlns:a16="http://schemas.microsoft.com/office/drawing/2014/main" val="3471968257"/>
                  </a:ext>
                </a:extLst>
              </a:tr>
              <a:tr h="563874">
                <a:tc gridSpan="3">
                  <a:txBody>
                    <a:bodyPr/>
                    <a:lstStyle/>
                    <a:p>
                      <a:pPr algn="l"/>
                      <a:r>
                        <a:rPr lang="en-GB" sz="900" b="1" dirty="0">
                          <a:latin typeface="Comic Sans MS" panose="030F0702030302020204" pitchFamily="66" charset="0"/>
                        </a:rPr>
                        <a:t>Physical Geography: </a:t>
                      </a:r>
                      <a:r>
                        <a:rPr lang="en-GB" sz="900" b="0" dirty="0">
                          <a:latin typeface="Comic Sans MS" panose="030F0702030302020204" pitchFamily="66" charset="0"/>
                        </a:rPr>
                        <a:t>Weather and Climate: Types of weather: sun, rain, cloud, wind, fog, snow, hail,</a:t>
                      </a:r>
                    </a:p>
                    <a:p>
                      <a:pPr algn="l"/>
                      <a:r>
                        <a:rPr lang="en-GB" sz="900" b="0" dirty="0">
                          <a:latin typeface="Comic Sans MS" panose="030F0702030302020204" pitchFamily="66" charset="0"/>
                        </a:rPr>
                        <a:t>thunder, temperature - variation of weather day by day - climate as variation of weather season by season and patterns of this. Impact of weather on everyday lives - impacts of extreme weather (dangerous, damage, destroy, flooding, blizzard, hurricane) Physical features: - beach, cliff, coast, forest, hill, mountain, sea, ocean, river, valley, soil, vegetation</a:t>
                      </a:r>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dirty="0">
                          <a:latin typeface="Comic Sans MS" panose="030F0702030302020204" pitchFamily="66" charset="0"/>
                        </a:rPr>
                        <a:t>Places and Connections: </a:t>
                      </a:r>
                      <a:r>
                        <a:rPr lang="en-GB" sz="900" b="0" dirty="0">
                          <a:latin typeface="Comic Sans MS" panose="030F0702030302020204" pitchFamily="66" charset="0"/>
                        </a:rPr>
                        <a:t>Describe the area in which they live including human 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latin typeface="Comic Sans MS" panose="030F0702030302020204" pitchFamily="66" charset="0"/>
                        </a:rPr>
                        <a:t>physical features. Understand similarities and differences of specific local environment and national example. Understand similarities and difference between UK climate and other climates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latin typeface="Comic Sans MS" panose="030F0702030302020204" pitchFamily="66" charset="0"/>
                        </a:rPr>
                        <a:t>Understand similarities and differences between Antarctica and the UK.</a:t>
                      </a:r>
                    </a:p>
                  </a:txBody>
                  <a:tcPr/>
                </a:tc>
                <a:extLst>
                  <a:ext uri="{0D108BD9-81ED-4DB2-BD59-A6C34878D82A}">
                    <a16:rowId xmlns:a16="http://schemas.microsoft.com/office/drawing/2014/main" val="2128729435"/>
                  </a:ext>
                </a:extLst>
              </a:tr>
              <a:tr h="0">
                <a:tc gridSpan="3">
                  <a:txBody>
                    <a:bodyPr/>
                    <a:lstStyle/>
                    <a:p>
                      <a:pPr marL="0" indent="0" algn="l">
                        <a:buFont typeface="Arial" panose="020B0604020202020204" pitchFamily="34" charset="0"/>
                        <a:buNone/>
                      </a:pPr>
                      <a:r>
                        <a:rPr lang="en-GB" sz="900" b="1" dirty="0">
                          <a:latin typeface="Comic Sans MS" panose="030F0702030302020204" pitchFamily="66" charset="0"/>
                        </a:rPr>
                        <a:t>Human Geography: </a:t>
                      </a:r>
                      <a:r>
                        <a:rPr lang="en-GB" sz="900" b="0" dirty="0">
                          <a:latin typeface="Comic Sans MS" panose="030F0702030302020204" pitchFamily="66" charset="0"/>
                        </a:rPr>
                        <a:t>Human Features: - city, town, village, scientists’ accommodation - road, station, port, harbour - house, shop, factory, offices, farm, research centres Impact of weather and</a:t>
                      </a:r>
                    </a:p>
                    <a:p>
                      <a:pPr marL="0" indent="0" algn="l">
                        <a:buFont typeface="Arial" panose="020B0604020202020204" pitchFamily="34" charset="0"/>
                        <a:buNone/>
                      </a:pPr>
                      <a:r>
                        <a:rPr lang="en-GB" sz="900" b="0" dirty="0">
                          <a:latin typeface="Comic Sans MS" panose="030F0702030302020204" pitchFamily="66" charset="0"/>
                        </a:rPr>
                        <a:t>climate on humans in everyday life: clothing, transport, farming. Impact of extreme weather/climate events - flood, snow event, storm</a:t>
                      </a:r>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Maps and Atlas Skills: </a:t>
                      </a: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Use map of UK to locate local area. Draw map / add to map of local area - key human and physical. Use world maps, atlases and globes to identify the United Kingdom and its countries, capital cities and seas. Use world maps, atlases and globes to identify Antarctica, key</a:t>
                      </a: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places and ocean. Use directional language (e.g. near and far; left and right) to describe the location of features on a map</a:t>
                      </a: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900" b="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59281807"/>
                  </a:ext>
                </a:extLst>
              </a:tr>
              <a:tr h="226529">
                <a:tc gridSpan="3">
                  <a:txBody>
                    <a:bodyPr/>
                    <a:lstStyle/>
                    <a:p>
                      <a:pPr algn="ctr"/>
                      <a:r>
                        <a:rPr lang="en-GB" sz="900" b="1" dirty="0">
                          <a:latin typeface="Comic Sans MS" panose="030F0702030302020204" pitchFamily="66" charset="0"/>
                        </a:rPr>
                        <a:t>Place Knowledge</a:t>
                      </a:r>
                    </a:p>
                  </a:txBody>
                  <a:tcPr/>
                </a:tc>
                <a:tc hMerge="1">
                  <a:txBody>
                    <a:bodyPr/>
                    <a:lstStyle/>
                    <a:p>
                      <a:endParaRPr lang="en-GB"/>
                    </a:p>
                  </a:txBody>
                  <a:tcPr/>
                </a:tc>
                <a:tc hMerge="1">
                  <a:txBody>
                    <a:bodyPr/>
                    <a:lstStyle/>
                    <a:p>
                      <a:endParaRPr lang="en-GB"/>
                    </a:p>
                  </a:txBody>
                  <a:tcPr/>
                </a:tc>
                <a:tc rowSpan="2">
                  <a:txBody>
                    <a:bodyPr/>
                    <a:lstStyle/>
                    <a:p>
                      <a:pPr marL="0" indent="0" algn="l">
                        <a:lnSpc>
                          <a:spcPct val="107000"/>
                        </a:lnSpc>
                        <a:spcAft>
                          <a:spcPts val="0"/>
                        </a:spcAft>
                        <a:buFont typeface="Arial" panose="020B0604020202020204" pitchFamily="34" charset="0"/>
                        <a:buNone/>
                      </a:pP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Geographical Skills: </a:t>
                      </a: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Use aerial photographs and plan perspectives to recognise</a:t>
                      </a:r>
                    </a:p>
                    <a:p>
                      <a:pPr marL="0" indent="0" algn="l">
                        <a:lnSpc>
                          <a:spcPct val="107000"/>
                        </a:lnSpc>
                        <a:spcAft>
                          <a:spcPts val="0"/>
                        </a:spcAft>
                        <a:buFont typeface="Arial" panose="020B0604020202020204" pitchFamily="34" charset="0"/>
                        <a:buNone/>
                      </a:pP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landmarks and basic human and physical features.</a:t>
                      </a:r>
                    </a:p>
                  </a:txBody>
                  <a:tcPr marL="68580" marR="68580" marT="0" marB="0"/>
                </a:tc>
                <a:extLst>
                  <a:ext uri="{0D108BD9-81ED-4DB2-BD59-A6C34878D82A}">
                    <a16:rowId xmlns:a16="http://schemas.microsoft.com/office/drawing/2014/main" val="2584786266"/>
                  </a:ext>
                </a:extLst>
              </a:tr>
              <a:tr h="264016">
                <a:tc>
                  <a:txBody>
                    <a:bodyPr/>
                    <a:lstStyle/>
                    <a:p>
                      <a:pPr algn="ctr"/>
                      <a:r>
                        <a:rPr lang="en-GB" sz="900" b="1" dirty="0">
                          <a:latin typeface="Comic Sans MS" panose="030F0702030302020204" pitchFamily="66" charset="0"/>
                        </a:rPr>
                        <a:t>Local </a:t>
                      </a:r>
                    </a:p>
                  </a:txBody>
                  <a:tcPr>
                    <a:solidFill>
                      <a:schemeClr val="tx2">
                        <a:lumMod val="20000"/>
                        <a:lumOff val="80000"/>
                      </a:schemeClr>
                    </a:solidFill>
                  </a:tcPr>
                </a:tc>
                <a:tc>
                  <a:txBody>
                    <a:bodyPr/>
                    <a:lstStyle/>
                    <a:p>
                      <a:pPr algn="ctr"/>
                      <a:r>
                        <a:rPr lang="en-GB" sz="900" b="1" dirty="0">
                          <a:latin typeface="Comic Sans MS" panose="030F0702030302020204" pitchFamily="66" charset="0"/>
                        </a:rPr>
                        <a:t>National </a:t>
                      </a:r>
                    </a:p>
                  </a:txBody>
                  <a:tcPr>
                    <a:solidFill>
                      <a:schemeClr val="tx2">
                        <a:lumMod val="20000"/>
                        <a:lumOff val="80000"/>
                      </a:schemeClr>
                    </a:solidFill>
                  </a:tcPr>
                </a:tc>
                <a:tc>
                  <a:txBody>
                    <a:bodyPr/>
                    <a:lstStyle/>
                    <a:p>
                      <a:pPr algn="ctr"/>
                      <a:r>
                        <a:rPr lang="en-GB" sz="900" b="1" dirty="0">
                          <a:latin typeface="Comic Sans MS" panose="030F0702030302020204" pitchFamily="66" charset="0"/>
                        </a:rPr>
                        <a:t>Global</a:t>
                      </a:r>
                    </a:p>
                  </a:txBody>
                  <a:tcPr>
                    <a:solidFill>
                      <a:schemeClr val="tx2">
                        <a:lumMod val="20000"/>
                        <a:lumOff val="80000"/>
                      </a:schemeClr>
                    </a:solidFill>
                  </a:tcPr>
                </a:tc>
                <a:tc vMerge="1">
                  <a:txBody>
                    <a:bodyPr/>
                    <a:lstStyle/>
                    <a:p>
                      <a:endParaRPr lang="en-GB"/>
                    </a:p>
                  </a:txBody>
                  <a:tcPr/>
                </a:tc>
                <a:extLst>
                  <a:ext uri="{0D108BD9-81ED-4DB2-BD59-A6C34878D82A}">
                    <a16:rowId xmlns:a16="http://schemas.microsoft.com/office/drawing/2014/main" val="3718867019"/>
                  </a:ext>
                </a:extLst>
              </a:tr>
              <a:tr h="343726">
                <a:tc>
                  <a:txBody>
                    <a:bodyPr/>
                    <a:lstStyle/>
                    <a:p>
                      <a:pPr algn="ctr"/>
                      <a:r>
                        <a:rPr lang="en-GB" sz="900" b="0" dirty="0">
                          <a:latin typeface="Comic Sans MS" panose="030F0702030302020204" pitchFamily="66" charset="0"/>
                        </a:rPr>
                        <a:t>Names of key local places. Types and locations of key physical features of own area</a:t>
                      </a:r>
                    </a:p>
                    <a:p>
                      <a:pPr algn="ctr"/>
                      <a:r>
                        <a:rPr lang="en-GB" sz="900" b="0" dirty="0">
                          <a:latin typeface="Comic Sans MS" panose="030F0702030302020204" pitchFamily="66" charset="0"/>
                        </a:rPr>
                        <a:t>Types and locations of key human features of own area. Location of hometown on a map of the UK - Links between different features of own area</a:t>
                      </a:r>
                    </a:p>
                    <a:p>
                      <a:pPr algn="ctr"/>
                      <a:r>
                        <a:rPr lang="en-GB" sz="900" b="0" dirty="0">
                          <a:latin typeface="Comic Sans MS" panose="030F0702030302020204" pitchFamily="66" charset="0"/>
                        </a:rPr>
                        <a:t>Details of location, features and users of specific local. Environment. Types and locations of key physical and human features of CONTRASTING area. Links between different features of CONTRASTING area. Details of location, features and users of specific local environment.</a:t>
                      </a:r>
                    </a:p>
                  </a:txBody>
                  <a:tcPr/>
                </a:tc>
                <a:tc>
                  <a:txBody>
                    <a:bodyPr/>
                    <a:lstStyle/>
                    <a:p>
                      <a:pPr algn="ctr"/>
                      <a:r>
                        <a:rPr lang="en-GB" sz="900" b="0" dirty="0">
                          <a:latin typeface="Comic Sans MS" panose="030F0702030302020204" pitchFamily="66" charset="0"/>
                        </a:rPr>
                        <a:t>UK is a nation of 4 countries: England, Wales, Scotland and Northern Ireland Locations of all 4 countries on a UK map. Names and locations of capital cities of each country. Names and locations of the seas surrounding UK. Location of the UK on a map of the world/globe. Details of location, features and users of chosen environment. Weather patterns of the UK - Climate of the UK - Example of</a:t>
                      </a:r>
                    </a:p>
                    <a:p>
                      <a:pPr algn="ctr"/>
                      <a:r>
                        <a:rPr lang="en-GB" sz="900" b="0" dirty="0">
                          <a:latin typeface="Comic Sans MS" panose="030F0702030302020204" pitchFamily="66" charset="0"/>
                        </a:rPr>
                        <a:t>the impact of extreme weather on UK</a:t>
                      </a:r>
                    </a:p>
                  </a:txBody>
                  <a:tcPr/>
                </a:tc>
                <a:tc>
                  <a:txBody>
                    <a:bodyPr/>
                    <a:lstStyle/>
                    <a:p>
                      <a:pPr algn="ctr"/>
                      <a:r>
                        <a:rPr lang="en-GB" sz="900" b="0" dirty="0">
                          <a:latin typeface="Comic Sans MS" panose="030F0702030302020204" pitchFamily="66" charset="0"/>
                        </a:rPr>
                        <a:t>Variation of climate in different places in the world/. Location of Antarctica. Map of Antarctica - human and physical characteristics located. Features of Antarctica Climate of Antarctica</a:t>
                      </a:r>
                    </a:p>
                  </a:txBody>
                  <a:tcPr/>
                </a:tc>
                <a:tc>
                  <a:txBody>
                    <a:bodyPr/>
                    <a:lstStyle/>
                    <a:p>
                      <a:pPr marL="0" indent="0" algn="l">
                        <a:lnSpc>
                          <a:spcPct val="107000"/>
                        </a:lnSpc>
                        <a:spcAft>
                          <a:spcPts val="0"/>
                        </a:spcAft>
                        <a:buFont typeface="Arial" panose="020B0604020202020204" pitchFamily="34" charset="0"/>
                        <a:buNone/>
                      </a:pP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Fieldwork: </a:t>
                      </a: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Use simple fieldwork and observational skills to study the</a:t>
                      </a:r>
                    </a:p>
                    <a:p>
                      <a:pPr marL="0" indent="0" algn="l">
                        <a:lnSpc>
                          <a:spcPct val="107000"/>
                        </a:lnSpc>
                        <a:spcAft>
                          <a:spcPts val="0"/>
                        </a:spcAft>
                        <a:buFont typeface="Arial" panose="020B0604020202020204" pitchFamily="34" charset="0"/>
                        <a:buNone/>
                      </a:pP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geography and the key human and physical features of the</a:t>
                      </a:r>
                    </a:p>
                    <a:p>
                      <a:pPr marL="0" indent="0" algn="l">
                        <a:lnSpc>
                          <a:spcPct val="107000"/>
                        </a:lnSpc>
                        <a:spcAft>
                          <a:spcPts val="0"/>
                        </a:spcAft>
                        <a:buFont typeface="Arial" panose="020B0604020202020204" pitchFamily="34" charset="0"/>
                        <a:buNone/>
                      </a:pP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surrounding environment</a:t>
                      </a:r>
                    </a:p>
                  </a:txBody>
                  <a:tcPr marL="68580" marR="68580" marT="0" marB="0"/>
                </a:tc>
                <a:extLst>
                  <a:ext uri="{0D108BD9-81ED-4DB2-BD59-A6C34878D82A}">
                    <a16:rowId xmlns:a16="http://schemas.microsoft.com/office/drawing/2014/main" val="803690323"/>
                  </a:ext>
                </a:extLst>
              </a:tr>
            </a:tbl>
          </a:graphicData>
        </a:graphic>
      </p:graphicFrame>
      <p:sp>
        <p:nvSpPr>
          <p:cNvPr id="26" name="TextBox 25">
            <a:extLst>
              <a:ext uri="{FF2B5EF4-FFF2-40B4-BE49-F238E27FC236}">
                <a16:creationId xmlns:a16="http://schemas.microsoft.com/office/drawing/2014/main" id="{1E4445BD-F4F7-41AC-AF0F-F873FCB51B2B}"/>
              </a:ext>
            </a:extLst>
          </p:cNvPr>
          <p:cNvSpPr txBox="1"/>
          <p:nvPr/>
        </p:nvSpPr>
        <p:spPr>
          <a:xfrm>
            <a:off x="3444536" y="1386581"/>
            <a:ext cx="5388745" cy="369332"/>
          </a:xfrm>
          <a:prstGeom prst="rect">
            <a:avLst/>
          </a:prstGeom>
          <a:noFill/>
        </p:spPr>
        <p:txBody>
          <a:bodyPr wrap="square" rtlCol="0">
            <a:spAutoFit/>
          </a:bodyPr>
          <a:lstStyle/>
          <a:p>
            <a:pPr algn="ctr"/>
            <a:r>
              <a:rPr lang="en-GB" dirty="0">
                <a:solidFill>
                  <a:schemeClr val="bg1"/>
                </a:solidFill>
                <a:latin typeface="Comic Sans MS" panose="030F0702030302020204" pitchFamily="66" charset="0"/>
              </a:rPr>
              <a:t>KS1 – Cycle A (Autumn1) Our Local Area</a:t>
            </a:r>
          </a:p>
        </p:txBody>
      </p:sp>
    </p:spTree>
    <p:extLst>
      <p:ext uri="{BB962C8B-B14F-4D97-AF65-F5344CB8AC3E}">
        <p14:creationId xmlns:p14="http://schemas.microsoft.com/office/powerpoint/2010/main" val="2133650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94052" y="231525"/>
            <a:ext cx="8086290" cy="1077218"/>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Curriculum Map</a:t>
            </a:r>
          </a:p>
          <a:p>
            <a:pPr algn="ctr"/>
            <a:r>
              <a:rPr lang="en-GB" sz="3200" dirty="0">
                <a:solidFill>
                  <a:schemeClr val="bg1"/>
                </a:solidFill>
                <a:latin typeface="Comic Sans MS" panose="030F0702030302020204" pitchFamily="66" charset="0"/>
              </a:rPr>
              <a:t>Geography – Assessment</a:t>
            </a:r>
          </a:p>
        </p:txBody>
      </p:sp>
      <p:graphicFrame>
        <p:nvGraphicFramePr>
          <p:cNvPr id="25" name="Table 24">
            <a:extLst>
              <a:ext uri="{FF2B5EF4-FFF2-40B4-BE49-F238E27FC236}">
                <a16:creationId xmlns:a16="http://schemas.microsoft.com/office/drawing/2014/main" id="{AC7B64D2-1B9F-4487-BF74-023ABE51D6A6}"/>
              </a:ext>
            </a:extLst>
          </p:cNvPr>
          <p:cNvGraphicFramePr>
            <a:graphicFrameLocks noGrp="1"/>
          </p:cNvGraphicFramePr>
          <p:nvPr>
            <p:extLst>
              <p:ext uri="{D42A27DB-BD31-4B8C-83A1-F6EECF244321}">
                <p14:modId xmlns:p14="http://schemas.microsoft.com/office/powerpoint/2010/main" val="228538337"/>
              </p:ext>
            </p:extLst>
          </p:nvPr>
        </p:nvGraphicFramePr>
        <p:xfrm>
          <a:off x="298881" y="2099516"/>
          <a:ext cx="11594237" cy="3891136"/>
        </p:xfrm>
        <a:graphic>
          <a:graphicData uri="http://schemas.openxmlformats.org/drawingml/2006/table">
            <a:tbl>
              <a:tblPr firstRow="1" bandRow="1">
                <a:tableStyleId>{5940675A-B579-460E-94D1-54222C63F5DA}</a:tableStyleId>
              </a:tblPr>
              <a:tblGrid>
                <a:gridCol w="2630750">
                  <a:extLst>
                    <a:ext uri="{9D8B030D-6E8A-4147-A177-3AD203B41FA5}">
                      <a16:colId xmlns:a16="http://schemas.microsoft.com/office/drawing/2014/main" val="1039164095"/>
                    </a:ext>
                  </a:extLst>
                </a:gridCol>
                <a:gridCol w="2246051">
                  <a:extLst>
                    <a:ext uri="{9D8B030D-6E8A-4147-A177-3AD203B41FA5}">
                      <a16:colId xmlns:a16="http://schemas.microsoft.com/office/drawing/2014/main" val="977786801"/>
                    </a:ext>
                  </a:extLst>
                </a:gridCol>
                <a:gridCol w="2041864">
                  <a:extLst>
                    <a:ext uri="{9D8B030D-6E8A-4147-A177-3AD203B41FA5}">
                      <a16:colId xmlns:a16="http://schemas.microsoft.com/office/drawing/2014/main" val="1520199531"/>
                    </a:ext>
                  </a:extLst>
                </a:gridCol>
                <a:gridCol w="4675572">
                  <a:extLst>
                    <a:ext uri="{9D8B030D-6E8A-4147-A177-3AD203B41FA5}">
                      <a16:colId xmlns:a16="http://schemas.microsoft.com/office/drawing/2014/main" val="914411525"/>
                    </a:ext>
                  </a:extLst>
                </a:gridCol>
              </a:tblGrid>
              <a:tr h="384389">
                <a:tc gridSpan="3">
                  <a:txBody>
                    <a:bodyPr/>
                    <a:lstStyle/>
                    <a:p>
                      <a:pPr algn="ctr"/>
                      <a:r>
                        <a:rPr lang="en-GB" sz="1400" dirty="0">
                          <a:latin typeface="Comic Sans MS" panose="030F0702030302020204" pitchFamily="66" charset="0"/>
                        </a:rPr>
                        <a:t>Substantive Knowledge</a:t>
                      </a:r>
                    </a:p>
                  </a:txBody>
                  <a:tcPr>
                    <a:solidFill>
                      <a:schemeClr val="accent1">
                        <a:lumMod val="20000"/>
                        <a:lumOff val="80000"/>
                      </a:schemeClr>
                    </a:solidFill>
                  </a:tcPr>
                </a:tc>
                <a:tc hMerge="1">
                  <a:txBody>
                    <a:bodyPr/>
                    <a:lstStyle/>
                    <a:p>
                      <a:endParaRPr lang="en-GB"/>
                    </a:p>
                  </a:txBody>
                  <a:tcPr/>
                </a:tc>
                <a:tc hMerge="1">
                  <a:txBody>
                    <a:bodyPr/>
                    <a:lstStyle/>
                    <a:p>
                      <a:endParaRPr lang="en-GB"/>
                    </a:p>
                  </a:txBody>
                  <a:tcPr/>
                </a:tc>
                <a:tc>
                  <a:txBody>
                    <a:bodyPr/>
                    <a:lstStyle/>
                    <a:p>
                      <a:pPr algn="ctr"/>
                      <a:r>
                        <a:rPr lang="en-GB" sz="1400" dirty="0">
                          <a:solidFill>
                            <a:schemeClr val="bg1"/>
                          </a:solidFill>
                          <a:latin typeface="Comic Sans MS" panose="030F0702030302020204" pitchFamily="66" charset="0"/>
                        </a:rPr>
                        <a:t>Disciplinarily Knowledge</a:t>
                      </a:r>
                    </a:p>
                    <a:p>
                      <a:pPr algn="ctr"/>
                      <a:endParaRPr lang="en-GB" sz="1400" dirty="0">
                        <a:latin typeface="Comic Sans MS" panose="030F0702030302020204" pitchFamily="66" charset="0"/>
                      </a:endParaRPr>
                    </a:p>
                  </a:txBody>
                  <a:tcPr>
                    <a:solidFill>
                      <a:schemeClr val="accent1">
                        <a:lumMod val="75000"/>
                      </a:schemeClr>
                    </a:solidFill>
                  </a:tcPr>
                </a:tc>
                <a:extLst>
                  <a:ext uri="{0D108BD9-81ED-4DB2-BD59-A6C34878D82A}">
                    <a16:rowId xmlns:a16="http://schemas.microsoft.com/office/drawing/2014/main" val="3471968257"/>
                  </a:ext>
                </a:extLst>
              </a:tr>
              <a:tr h="563874">
                <a:tc gridSpan="3">
                  <a:txBody>
                    <a:bodyPr/>
                    <a:lstStyle/>
                    <a:p>
                      <a:pPr algn="l"/>
                      <a:r>
                        <a:rPr lang="en-GB" sz="900" b="1" dirty="0">
                          <a:latin typeface="Comic Sans MS" panose="030F0702030302020204" pitchFamily="66" charset="0"/>
                        </a:rPr>
                        <a:t>Physical Geography: </a:t>
                      </a:r>
                      <a:r>
                        <a:rPr lang="en-GB" sz="900" b="0" dirty="0">
                          <a:latin typeface="Comic Sans MS" panose="030F0702030302020204" pitchFamily="66" charset="0"/>
                        </a:rPr>
                        <a:t>Climate allows the UK to produce certain products. Other climates allow other foods. UK Region (Scotland) climate and physical features: beach, cliff, coast, forest, hill, mountain, sea, ocean, river, valley, soil,</a:t>
                      </a:r>
                    </a:p>
                    <a:p>
                      <a:pPr algn="l"/>
                      <a:r>
                        <a:rPr lang="en-GB" sz="900" b="0" dirty="0">
                          <a:latin typeface="Comic Sans MS" panose="030F0702030302020204" pitchFamily="66" charset="0"/>
                        </a:rPr>
                        <a:t>vegetation, loch Scotland’s climate. European Region (Greece) climate and physical features: beach, cliff, island, coast, forest, hill, mountain, mountain range, sea, ocean, river, valley, soil, vegetation.</a:t>
                      </a:r>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dirty="0">
                          <a:latin typeface="Comic Sans MS" panose="030F0702030302020204" pitchFamily="66" charset="0"/>
                        </a:rPr>
                        <a:t>Places and Connections: </a:t>
                      </a:r>
                      <a:r>
                        <a:rPr lang="en-GB" sz="900" b="0" dirty="0">
                          <a:latin typeface="Comic Sans MS" panose="030F0702030302020204" pitchFamily="66" charset="0"/>
                        </a:rPr>
                        <a:t>Understand how climate influences food production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latin typeface="Comic Sans MS" panose="030F0702030302020204" pitchFamily="66" charset="0"/>
                        </a:rPr>
                        <a:t>Understand similarities and differences between UK Region (Scotland) and European Region (Greece )</a:t>
                      </a:r>
                    </a:p>
                  </a:txBody>
                  <a:tcPr/>
                </a:tc>
                <a:extLst>
                  <a:ext uri="{0D108BD9-81ED-4DB2-BD59-A6C34878D82A}">
                    <a16:rowId xmlns:a16="http://schemas.microsoft.com/office/drawing/2014/main" val="2128729435"/>
                  </a:ext>
                </a:extLst>
              </a:tr>
              <a:tr h="0">
                <a:tc gridSpan="3">
                  <a:txBody>
                    <a:bodyPr/>
                    <a:lstStyle/>
                    <a:p>
                      <a:pPr marL="0" indent="0" algn="l">
                        <a:buFont typeface="Arial" panose="020B0604020202020204" pitchFamily="34" charset="0"/>
                        <a:buNone/>
                      </a:pPr>
                      <a:r>
                        <a:rPr lang="en-GB" sz="900" b="1" dirty="0">
                          <a:latin typeface="Comic Sans MS" panose="030F0702030302020204" pitchFamily="66" charset="0"/>
                        </a:rPr>
                        <a:t>Human Geography: </a:t>
                      </a:r>
                      <a:r>
                        <a:rPr lang="en-GB" sz="900" b="0" dirty="0">
                          <a:latin typeface="Comic Sans MS" panose="030F0702030302020204" pitchFamily="66" charset="0"/>
                        </a:rPr>
                        <a:t>Types of agriculture. Transport systems. Study of people in international farming example (e.g. Kenya)</a:t>
                      </a:r>
                    </a:p>
                    <a:p>
                      <a:pPr marL="0" indent="0" algn="l">
                        <a:buFont typeface="Arial" panose="020B0604020202020204" pitchFamily="34" charset="0"/>
                        <a:buNone/>
                      </a:pPr>
                      <a:r>
                        <a:rPr lang="en-GB" sz="900" b="0" dirty="0">
                          <a:latin typeface="Comic Sans MS" panose="030F0702030302020204" pitchFamily="66" charset="0"/>
                        </a:rPr>
                        <a:t>UK Region (Scotland): land use (agriculture) , natural resources (oil, minerals, wind, sea), population and distribution, demographics, industries Case Study: a land use conflict European Region (Greece) land use, natural resources, population and distribution, demographics, industries. Case Study: a land use conflict. </a:t>
                      </a:r>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Maps and Atlas Skills: </a:t>
                      </a: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Use the 8 point compass. Locate UK Region (Scotland) from local area using 8 point compass.</a:t>
                      </a:r>
                    </a:p>
                  </a:txBody>
                  <a:tcPr marL="68580" marR="68580" marT="0" marB="0"/>
                </a:tc>
                <a:extLst>
                  <a:ext uri="{0D108BD9-81ED-4DB2-BD59-A6C34878D82A}">
                    <a16:rowId xmlns:a16="http://schemas.microsoft.com/office/drawing/2014/main" val="3959281807"/>
                  </a:ext>
                </a:extLst>
              </a:tr>
              <a:tr h="226529">
                <a:tc gridSpan="3">
                  <a:txBody>
                    <a:bodyPr/>
                    <a:lstStyle/>
                    <a:p>
                      <a:pPr algn="ctr"/>
                      <a:r>
                        <a:rPr lang="en-GB" sz="900" b="1" dirty="0">
                          <a:latin typeface="Comic Sans MS" panose="030F0702030302020204" pitchFamily="66" charset="0"/>
                        </a:rPr>
                        <a:t>Place Knowledge</a:t>
                      </a:r>
                    </a:p>
                  </a:txBody>
                  <a:tcPr/>
                </a:tc>
                <a:tc hMerge="1">
                  <a:txBody>
                    <a:bodyPr/>
                    <a:lstStyle/>
                    <a:p>
                      <a:endParaRPr lang="en-GB"/>
                    </a:p>
                  </a:txBody>
                  <a:tcPr/>
                </a:tc>
                <a:tc hMerge="1">
                  <a:txBody>
                    <a:bodyPr/>
                    <a:lstStyle/>
                    <a:p>
                      <a:endParaRPr lang="en-GB"/>
                    </a:p>
                  </a:txBody>
                  <a:tcPr/>
                </a:tc>
                <a:tc rowSpan="2">
                  <a:txBody>
                    <a:bodyPr/>
                    <a:lstStyle/>
                    <a:p>
                      <a:pPr marL="0" indent="0" algn="l">
                        <a:lnSpc>
                          <a:spcPct val="107000"/>
                        </a:lnSpc>
                        <a:spcAft>
                          <a:spcPts val="0"/>
                        </a:spcAft>
                        <a:buFont typeface="Arial" panose="020B0604020202020204" pitchFamily="34" charset="0"/>
                        <a:buNone/>
                      </a:pP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Geographical Skills: </a:t>
                      </a: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Interpret climate maps - temperature, rainfall, sunlight hours</a:t>
                      </a:r>
                    </a:p>
                    <a:p>
                      <a:pPr marL="0" indent="0" algn="l">
                        <a:lnSpc>
                          <a:spcPct val="107000"/>
                        </a:lnSpc>
                        <a:spcAft>
                          <a:spcPts val="0"/>
                        </a:spcAft>
                        <a:buFont typeface="Arial" panose="020B0604020202020204" pitchFamily="34" charset="0"/>
                        <a:buNone/>
                      </a:pP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Interpret information in tables and graphs. Respond to photographs and images to identify potential conflicts.</a:t>
                      </a:r>
                    </a:p>
                  </a:txBody>
                  <a:tcPr marL="68580" marR="68580" marT="0" marB="0"/>
                </a:tc>
                <a:extLst>
                  <a:ext uri="{0D108BD9-81ED-4DB2-BD59-A6C34878D82A}">
                    <a16:rowId xmlns:a16="http://schemas.microsoft.com/office/drawing/2014/main" val="2584786266"/>
                  </a:ext>
                </a:extLst>
              </a:tr>
              <a:tr h="264016">
                <a:tc>
                  <a:txBody>
                    <a:bodyPr/>
                    <a:lstStyle/>
                    <a:p>
                      <a:pPr algn="ctr"/>
                      <a:r>
                        <a:rPr lang="en-GB" sz="900" b="1" dirty="0">
                          <a:latin typeface="Comic Sans MS" panose="030F0702030302020204" pitchFamily="66" charset="0"/>
                        </a:rPr>
                        <a:t>Local </a:t>
                      </a:r>
                    </a:p>
                  </a:txBody>
                  <a:tcPr>
                    <a:solidFill>
                      <a:schemeClr val="tx2">
                        <a:lumMod val="20000"/>
                        <a:lumOff val="80000"/>
                      </a:schemeClr>
                    </a:solidFill>
                  </a:tcPr>
                </a:tc>
                <a:tc>
                  <a:txBody>
                    <a:bodyPr/>
                    <a:lstStyle/>
                    <a:p>
                      <a:pPr algn="ctr"/>
                      <a:r>
                        <a:rPr lang="en-GB" sz="900" b="1" dirty="0">
                          <a:latin typeface="Comic Sans MS" panose="030F0702030302020204" pitchFamily="66" charset="0"/>
                        </a:rPr>
                        <a:t>National </a:t>
                      </a:r>
                    </a:p>
                  </a:txBody>
                  <a:tcPr>
                    <a:solidFill>
                      <a:schemeClr val="tx2">
                        <a:lumMod val="20000"/>
                        <a:lumOff val="80000"/>
                      </a:schemeClr>
                    </a:solidFill>
                  </a:tcPr>
                </a:tc>
                <a:tc>
                  <a:txBody>
                    <a:bodyPr/>
                    <a:lstStyle/>
                    <a:p>
                      <a:pPr algn="ctr"/>
                      <a:r>
                        <a:rPr lang="en-GB" sz="900" b="1" dirty="0">
                          <a:latin typeface="Comic Sans MS" panose="030F0702030302020204" pitchFamily="66" charset="0"/>
                        </a:rPr>
                        <a:t>Global</a:t>
                      </a:r>
                    </a:p>
                  </a:txBody>
                  <a:tcPr>
                    <a:solidFill>
                      <a:schemeClr val="tx2">
                        <a:lumMod val="20000"/>
                        <a:lumOff val="80000"/>
                      </a:schemeClr>
                    </a:solidFill>
                  </a:tcPr>
                </a:tc>
                <a:tc vMerge="1">
                  <a:txBody>
                    <a:bodyPr/>
                    <a:lstStyle/>
                    <a:p>
                      <a:endParaRPr lang="en-GB"/>
                    </a:p>
                  </a:txBody>
                  <a:tcPr/>
                </a:tc>
                <a:extLst>
                  <a:ext uri="{0D108BD9-81ED-4DB2-BD59-A6C34878D82A}">
                    <a16:rowId xmlns:a16="http://schemas.microsoft.com/office/drawing/2014/main" val="3718867019"/>
                  </a:ext>
                </a:extLst>
              </a:tr>
              <a:tr h="343726">
                <a:tc>
                  <a:txBody>
                    <a:bodyPr/>
                    <a:lstStyle/>
                    <a:p>
                      <a:pPr algn="ctr"/>
                      <a:r>
                        <a:rPr lang="en-GB" sz="900" b="0" dirty="0">
                          <a:latin typeface="Comic Sans MS" panose="030F0702030302020204" pitchFamily="66" charset="0"/>
                        </a:rPr>
                        <a:t>Names and locations of local food growers, producers, farmers or manufacturer.</a:t>
                      </a:r>
                    </a:p>
                  </a:txBody>
                  <a:tcPr/>
                </a:tc>
                <a:tc>
                  <a:txBody>
                    <a:bodyPr/>
                    <a:lstStyle/>
                    <a:p>
                      <a:pPr algn="ctr"/>
                      <a:r>
                        <a:rPr lang="en-GB" sz="900" b="0" dirty="0">
                          <a:latin typeface="Comic Sans MS" panose="030F0702030302020204" pitchFamily="66" charset="0"/>
                        </a:rPr>
                        <a:t>Names and locations of places in UK we source food from. Location of UK Region (Scotland) on map of UK (recall</a:t>
                      </a:r>
                    </a:p>
                    <a:p>
                      <a:pPr algn="ctr"/>
                      <a:r>
                        <a:rPr lang="en-GB" sz="900" b="0" dirty="0">
                          <a:latin typeface="Comic Sans MS" panose="030F0702030302020204" pitchFamily="66" charset="0"/>
                        </a:rPr>
                        <a:t>knowledge) Map of UK Region (Scotland) labelled with key</a:t>
                      </a:r>
                    </a:p>
                    <a:p>
                      <a:pPr algn="ctr"/>
                      <a:r>
                        <a:rPr lang="en-GB" sz="900" b="0" dirty="0">
                          <a:latin typeface="Comic Sans MS" panose="030F0702030302020204" pitchFamily="66" charset="0"/>
                        </a:rPr>
                        <a:t>human and physical features</a:t>
                      </a:r>
                    </a:p>
                    <a:p>
                      <a:pPr algn="ctr"/>
                      <a:r>
                        <a:rPr lang="en-GB" sz="900" b="0" dirty="0">
                          <a:latin typeface="Comic Sans MS" panose="030F0702030302020204" pitchFamily="66" charset="0"/>
                        </a:rPr>
                        <a:t>Location of European Region (Greece) on map of Europe (recall knowledge)</a:t>
                      </a:r>
                    </a:p>
                    <a:p>
                      <a:pPr algn="ctr"/>
                      <a:r>
                        <a:rPr lang="en-GB" sz="900" b="0" dirty="0">
                          <a:latin typeface="Comic Sans MS" panose="030F0702030302020204" pitchFamily="66" charset="0"/>
                        </a:rPr>
                        <a:t>Map of European Region (Greece) labelled with key human and</a:t>
                      </a:r>
                    </a:p>
                    <a:p>
                      <a:pPr algn="ctr"/>
                      <a:r>
                        <a:rPr lang="en-GB" sz="900" b="0" dirty="0">
                          <a:latin typeface="Comic Sans MS" panose="030F0702030302020204" pitchFamily="66" charset="0"/>
                        </a:rPr>
                        <a:t>physical features.</a:t>
                      </a:r>
                    </a:p>
                  </a:txBody>
                  <a:tcPr/>
                </a:tc>
                <a:tc>
                  <a:txBody>
                    <a:bodyPr/>
                    <a:lstStyle/>
                    <a:p>
                      <a:pPr algn="ctr"/>
                      <a:r>
                        <a:rPr lang="en-GB" sz="900" b="0" dirty="0">
                          <a:latin typeface="Comic Sans MS" panose="030F0702030302020204" pitchFamily="66" charset="0"/>
                        </a:rPr>
                        <a:t>Names and locations of relevant food producing countries</a:t>
                      </a:r>
                    </a:p>
                    <a:p>
                      <a:pPr algn="ctr"/>
                      <a:r>
                        <a:rPr lang="en-GB" sz="900" b="0" dirty="0">
                          <a:latin typeface="Comic Sans MS" panose="030F0702030302020204" pitchFamily="66" charset="0"/>
                        </a:rPr>
                        <a:t>Name and location of case study country for farming example</a:t>
                      </a:r>
                    </a:p>
                  </a:txBody>
                  <a:tcPr/>
                </a:tc>
                <a:tc>
                  <a:txBody>
                    <a:bodyPr/>
                    <a:lstStyle/>
                    <a:p>
                      <a:pPr marL="0" indent="0" algn="l">
                        <a:lnSpc>
                          <a:spcPct val="107000"/>
                        </a:lnSpc>
                        <a:spcAft>
                          <a:spcPts val="0"/>
                        </a:spcAft>
                        <a:buFont typeface="Arial" panose="020B0604020202020204" pitchFamily="34" charset="0"/>
                        <a:buNone/>
                      </a:pP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Fieldwork: </a:t>
                      </a: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Complete an enquiry to find out where food comes from at</a:t>
                      </a:r>
                    </a:p>
                    <a:p>
                      <a:pPr marL="0" indent="0" algn="l">
                        <a:lnSpc>
                          <a:spcPct val="107000"/>
                        </a:lnSpc>
                        <a:spcAft>
                          <a:spcPts val="0"/>
                        </a:spcAft>
                        <a:buFont typeface="Arial" panose="020B0604020202020204" pitchFamily="34" charset="0"/>
                        <a:buNone/>
                      </a:pP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global/national scale and locally</a:t>
                      </a:r>
                    </a:p>
                  </a:txBody>
                  <a:tcPr marL="68580" marR="68580" marT="0" marB="0"/>
                </a:tc>
                <a:extLst>
                  <a:ext uri="{0D108BD9-81ED-4DB2-BD59-A6C34878D82A}">
                    <a16:rowId xmlns:a16="http://schemas.microsoft.com/office/drawing/2014/main" val="803690323"/>
                  </a:ext>
                </a:extLst>
              </a:tr>
            </a:tbl>
          </a:graphicData>
        </a:graphic>
      </p:graphicFrame>
      <p:sp>
        <p:nvSpPr>
          <p:cNvPr id="26" name="TextBox 25">
            <a:extLst>
              <a:ext uri="{FF2B5EF4-FFF2-40B4-BE49-F238E27FC236}">
                <a16:creationId xmlns:a16="http://schemas.microsoft.com/office/drawing/2014/main" id="{1E4445BD-F4F7-41AC-AF0F-F873FCB51B2B}"/>
              </a:ext>
            </a:extLst>
          </p:cNvPr>
          <p:cNvSpPr txBox="1"/>
          <p:nvPr/>
        </p:nvSpPr>
        <p:spPr>
          <a:xfrm>
            <a:off x="2540832" y="1386581"/>
            <a:ext cx="7216897" cy="369332"/>
          </a:xfrm>
          <a:prstGeom prst="rect">
            <a:avLst/>
          </a:prstGeom>
          <a:noFill/>
        </p:spPr>
        <p:txBody>
          <a:bodyPr wrap="square" rtlCol="0">
            <a:spAutoFit/>
          </a:bodyPr>
          <a:lstStyle/>
          <a:p>
            <a:pPr algn="ctr"/>
            <a:r>
              <a:rPr lang="en-GB" dirty="0">
                <a:solidFill>
                  <a:schemeClr val="bg1"/>
                </a:solidFill>
                <a:latin typeface="Comic Sans MS" panose="030F0702030302020204" pitchFamily="66" charset="0"/>
              </a:rPr>
              <a:t>LKS2 – Cycle A (Autumn1) Where does our food come from?</a:t>
            </a:r>
          </a:p>
        </p:txBody>
      </p:sp>
    </p:spTree>
    <p:extLst>
      <p:ext uri="{BB962C8B-B14F-4D97-AF65-F5344CB8AC3E}">
        <p14:creationId xmlns:p14="http://schemas.microsoft.com/office/powerpoint/2010/main" val="3039664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94C6FE-B479-4A6B-BE24-97602FA9CC96}"/>
              </a:ext>
            </a:extLst>
          </p:cNvPr>
          <p:cNvSpPr/>
          <p:nvPr/>
        </p:nvSpPr>
        <p:spPr>
          <a:xfrm>
            <a:off x="301840" y="96803"/>
            <a:ext cx="11594237"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8A9AE26E-4C86-4FD4-83AC-34C98B57AFD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21930" y="257451"/>
            <a:ext cx="1091459" cy="967667"/>
          </a:xfrm>
          <a:prstGeom prst="rect">
            <a:avLst/>
          </a:prstGeom>
          <a:noFill/>
          <a:ln>
            <a:noFill/>
          </a:ln>
        </p:spPr>
      </p:pic>
      <p:sp>
        <p:nvSpPr>
          <p:cNvPr id="6" name="Rectangle 5">
            <a:extLst>
              <a:ext uri="{FF2B5EF4-FFF2-40B4-BE49-F238E27FC236}">
                <a16:creationId xmlns:a16="http://schemas.microsoft.com/office/drawing/2014/main" id="{CE9C5A49-72F3-4444-ACCF-0DF54F0F810B}"/>
              </a:ext>
            </a:extLst>
          </p:cNvPr>
          <p:cNvSpPr/>
          <p:nvPr/>
        </p:nvSpPr>
        <p:spPr>
          <a:xfrm>
            <a:off x="298881" y="1344671"/>
            <a:ext cx="11594237"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D8C52891-5734-4892-8441-7D7CFBEBBF79}"/>
              </a:ext>
            </a:extLst>
          </p:cNvPr>
          <p:cNvSpPr/>
          <p:nvPr/>
        </p:nvSpPr>
        <p:spPr>
          <a:xfrm>
            <a:off x="2426234" y="2298983"/>
            <a:ext cx="247212" cy="144780"/>
          </a:xfrm>
          <a:prstGeom prst="rect">
            <a:avLst/>
          </a:prstGeom>
          <a:ln>
            <a:noFill/>
          </a:ln>
        </p:spPr>
        <p:style>
          <a:lnRef idx="2">
            <a:schemeClr val="accent1"/>
          </a:lnRef>
          <a:fillRef idx="1">
            <a:schemeClr val="l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5452916D-ACDD-4BA9-AF0D-9193E7A34DC3}"/>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Rectangle 11">
            <a:extLst>
              <a:ext uri="{FF2B5EF4-FFF2-40B4-BE49-F238E27FC236}">
                <a16:creationId xmlns:a16="http://schemas.microsoft.com/office/drawing/2014/main" id="{D0F37ED0-793F-45D4-A47D-700388970417}"/>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08408DB8-2895-42C9-B92A-3144DDF355D3}"/>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4F17B753-368B-4306-A4DC-E5DD8F6A9C8B}"/>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19">
            <a:extLst>
              <a:ext uri="{FF2B5EF4-FFF2-40B4-BE49-F238E27FC236}">
                <a16:creationId xmlns:a16="http://schemas.microsoft.com/office/drawing/2014/main" id="{39319E14-8A22-43B6-8B84-A44BD4F65FBC}"/>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1" name="Rectangle 20">
            <a:extLst>
              <a:ext uri="{FF2B5EF4-FFF2-40B4-BE49-F238E27FC236}">
                <a16:creationId xmlns:a16="http://schemas.microsoft.com/office/drawing/2014/main" id="{9DD24EE0-7BB6-47A0-8A5B-BAC85D7A6DC4}"/>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21">
            <a:extLst>
              <a:ext uri="{FF2B5EF4-FFF2-40B4-BE49-F238E27FC236}">
                <a16:creationId xmlns:a16="http://schemas.microsoft.com/office/drawing/2014/main" id="{7402D618-40B9-4E0E-B5A2-C46CBD2433E1}"/>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 name="Rectangle 22">
            <a:extLst>
              <a:ext uri="{FF2B5EF4-FFF2-40B4-BE49-F238E27FC236}">
                <a16:creationId xmlns:a16="http://schemas.microsoft.com/office/drawing/2014/main" id="{3E2CA37C-8CCA-4BA1-A8EC-8B3EA02F65E2}"/>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Box 23">
            <a:extLst>
              <a:ext uri="{FF2B5EF4-FFF2-40B4-BE49-F238E27FC236}">
                <a16:creationId xmlns:a16="http://schemas.microsoft.com/office/drawing/2014/main" id="{141EF8DA-1AAC-4721-847D-82503B884892}"/>
              </a:ext>
            </a:extLst>
          </p:cNvPr>
          <p:cNvSpPr txBox="1"/>
          <p:nvPr/>
        </p:nvSpPr>
        <p:spPr>
          <a:xfrm>
            <a:off x="2194052" y="231525"/>
            <a:ext cx="8086290" cy="1077218"/>
          </a:xfrm>
          <a:prstGeom prst="rect">
            <a:avLst/>
          </a:prstGeom>
          <a:noFill/>
        </p:spPr>
        <p:txBody>
          <a:bodyPr wrap="square" rtlCol="0">
            <a:spAutoFit/>
          </a:bodyPr>
          <a:lstStyle/>
          <a:p>
            <a:pPr algn="ctr"/>
            <a:r>
              <a:rPr lang="en-GB" sz="3200" dirty="0">
                <a:solidFill>
                  <a:schemeClr val="bg1"/>
                </a:solidFill>
                <a:latin typeface="Comic Sans MS" panose="030F0702030302020204" pitchFamily="66" charset="0"/>
              </a:rPr>
              <a:t>Curriculum Map</a:t>
            </a:r>
          </a:p>
          <a:p>
            <a:pPr algn="ctr"/>
            <a:r>
              <a:rPr lang="en-GB" sz="3200" dirty="0">
                <a:solidFill>
                  <a:schemeClr val="bg1"/>
                </a:solidFill>
                <a:latin typeface="Comic Sans MS" panose="030F0702030302020204" pitchFamily="66" charset="0"/>
              </a:rPr>
              <a:t>Geography – Assessment</a:t>
            </a:r>
          </a:p>
        </p:txBody>
      </p:sp>
      <p:graphicFrame>
        <p:nvGraphicFramePr>
          <p:cNvPr id="25" name="Table 24">
            <a:extLst>
              <a:ext uri="{FF2B5EF4-FFF2-40B4-BE49-F238E27FC236}">
                <a16:creationId xmlns:a16="http://schemas.microsoft.com/office/drawing/2014/main" id="{AC7B64D2-1B9F-4487-BF74-023ABE51D6A6}"/>
              </a:ext>
            </a:extLst>
          </p:cNvPr>
          <p:cNvGraphicFramePr>
            <a:graphicFrameLocks noGrp="1"/>
          </p:cNvGraphicFramePr>
          <p:nvPr>
            <p:extLst>
              <p:ext uri="{D42A27DB-BD31-4B8C-83A1-F6EECF244321}">
                <p14:modId xmlns:p14="http://schemas.microsoft.com/office/powerpoint/2010/main" val="517798831"/>
              </p:ext>
            </p:extLst>
          </p:nvPr>
        </p:nvGraphicFramePr>
        <p:xfrm>
          <a:off x="298881" y="2099516"/>
          <a:ext cx="11594237" cy="4356799"/>
        </p:xfrm>
        <a:graphic>
          <a:graphicData uri="http://schemas.openxmlformats.org/drawingml/2006/table">
            <a:tbl>
              <a:tblPr firstRow="1" bandRow="1">
                <a:tableStyleId>{5940675A-B579-460E-94D1-54222C63F5DA}</a:tableStyleId>
              </a:tblPr>
              <a:tblGrid>
                <a:gridCol w="2293399">
                  <a:extLst>
                    <a:ext uri="{9D8B030D-6E8A-4147-A177-3AD203B41FA5}">
                      <a16:colId xmlns:a16="http://schemas.microsoft.com/office/drawing/2014/main" val="1039164095"/>
                    </a:ext>
                  </a:extLst>
                </a:gridCol>
                <a:gridCol w="2583402">
                  <a:extLst>
                    <a:ext uri="{9D8B030D-6E8A-4147-A177-3AD203B41FA5}">
                      <a16:colId xmlns:a16="http://schemas.microsoft.com/office/drawing/2014/main" val="977786801"/>
                    </a:ext>
                  </a:extLst>
                </a:gridCol>
                <a:gridCol w="2041864">
                  <a:extLst>
                    <a:ext uri="{9D8B030D-6E8A-4147-A177-3AD203B41FA5}">
                      <a16:colId xmlns:a16="http://schemas.microsoft.com/office/drawing/2014/main" val="1520199531"/>
                    </a:ext>
                  </a:extLst>
                </a:gridCol>
                <a:gridCol w="4675572">
                  <a:extLst>
                    <a:ext uri="{9D8B030D-6E8A-4147-A177-3AD203B41FA5}">
                      <a16:colId xmlns:a16="http://schemas.microsoft.com/office/drawing/2014/main" val="914411525"/>
                    </a:ext>
                  </a:extLst>
                </a:gridCol>
              </a:tblGrid>
              <a:tr h="384389">
                <a:tc gridSpan="3">
                  <a:txBody>
                    <a:bodyPr/>
                    <a:lstStyle/>
                    <a:p>
                      <a:pPr algn="ctr"/>
                      <a:r>
                        <a:rPr lang="en-GB" sz="1400" dirty="0">
                          <a:latin typeface="Comic Sans MS" panose="030F0702030302020204" pitchFamily="66" charset="0"/>
                        </a:rPr>
                        <a:t>Substantive Knowledge</a:t>
                      </a:r>
                    </a:p>
                  </a:txBody>
                  <a:tcPr>
                    <a:solidFill>
                      <a:schemeClr val="accent1">
                        <a:lumMod val="20000"/>
                        <a:lumOff val="80000"/>
                      </a:schemeClr>
                    </a:solidFill>
                  </a:tcPr>
                </a:tc>
                <a:tc hMerge="1">
                  <a:txBody>
                    <a:bodyPr/>
                    <a:lstStyle/>
                    <a:p>
                      <a:endParaRPr lang="en-GB"/>
                    </a:p>
                  </a:txBody>
                  <a:tcPr/>
                </a:tc>
                <a:tc hMerge="1">
                  <a:txBody>
                    <a:bodyPr/>
                    <a:lstStyle/>
                    <a:p>
                      <a:endParaRPr lang="en-GB"/>
                    </a:p>
                  </a:txBody>
                  <a:tcPr/>
                </a:tc>
                <a:tc>
                  <a:txBody>
                    <a:bodyPr/>
                    <a:lstStyle/>
                    <a:p>
                      <a:pPr algn="ctr"/>
                      <a:r>
                        <a:rPr lang="en-GB" sz="1400" dirty="0">
                          <a:solidFill>
                            <a:schemeClr val="bg1"/>
                          </a:solidFill>
                          <a:latin typeface="Comic Sans MS" panose="030F0702030302020204" pitchFamily="66" charset="0"/>
                        </a:rPr>
                        <a:t>Disciplinarily Knowledge</a:t>
                      </a:r>
                    </a:p>
                    <a:p>
                      <a:pPr algn="ctr"/>
                      <a:endParaRPr lang="en-GB" sz="1400" dirty="0">
                        <a:latin typeface="Comic Sans MS" panose="030F0702030302020204" pitchFamily="66" charset="0"/>
                      </a:endParaRPr>
                    </a:p>
                  </a:txBody>
                  <a:tcPr>
                    <a:solidFill>
                      <a:schemeClr val="accent1">
                        <a:lumMod val="75000"/>
                      </a:schemeClr>
                    </a:solidFill>
                  </a:tcPr>
                </a:tc>
                <a:extLst>
                  <a:ext uri="{0D108BD9-81ED-4DB2-BD59-A6C34878D82A}">
                    <a16:rowId xmlns:a16="http://schemas.microsoft.com/office/drawing/2014/main" val="3471968257"/>
                  </a:ext>
                </a:extLst>
              </a:tr>
              <a:tr h="563874">
                <a:tc gridSpan="3">
                  <a:txBody>
                    <a:bodyPr/>
                    <a:lstStyle/>
                    <a:p>
                      <a:pPr algn="l"/>
                      <a:r>
                        <a:rPr lang="en-GB" sz="900" b="1" dirty="0">
                          <a:latin typeface="Comic Sans MS" panose="030F0702030302020204" pitchFamily="66" charset="0"/>
                        </a:rPr>
                        <a:t>Physical Geography: </a:t>
                      </a:r>
                      <a:r>
                        <a:rPr lang="en-GB" sz="900" b="0" dirty="0">
                          <a:latin typeface="Comic Sans MS" panose="030F0702030302020204" pitchFamily="66" charset="0"/>
                        </a:rPr>
                        <a:t>River features: source, mouth, tributary, bank, bed Flow from mountains to the sea/lake (lowest point).</a:t>
                      </a:r>
                    </a:p>
                    <a:p>
                      <a:pPr algn="l"/>
                      <a:r>
                        <a:rPr lang="en-GB" sz="900" b="0" dirty="0">
                          <a:latin typeface="Comic Sans MS" panose="030F0702030302020204" pitchFamily="66" charset="0"/>
                        </a:rPr>
                        <a:t>Reasons that rivers start in upland areas and flow to lowland areas. China key physical characteristics - mountains, biomes, rivers, coasts. Understand that the size of the USA means it contains six different time zones USA's key physical characteristics—mountains, biomes, rivers, coasts</a:t>
                      </a:r>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dirty="0">
                          <a:latin typeface="Comic Sans MS" panose="030F0702030302020204" pitchFamily="66" charset="0"/>
                        </a:rPr>
                        <a:t>Places and Connections: </a:t>
                      </a:r>
                      <a:r>
                        <a:rPr lang="en-GB" sz="900" b="0" dirty="0">
                          <a:latin typeface="Comic Sans MS" panose="030F0702030302020204" pitchFamily="66" charset="0"/>
                        </a:rPr>
                        <a:t>Understand the relationship between rivers and people - usage, damage, impacts of flooding, causes of flooding. Understand the link between mountain ranges and the source of rivers. Understand how China's population has changed over time. Understand how China has developed over time. Understand how we can use longitude (and latitude from Year 2) to locate places on a world map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latin typeface="Comic Sans MS" panose="030F0702030302020204" pitchFamily="66" charset="0"/>
                        </a:rPr>
                        <a:t>Understand how time zones are dictated by longitude and the rotation of </a:t>
                      </a:r>
                      <a:r>
                        <a:rPr lang="en-GB" sz="900" b="0">
                          <a:latin typeface="Comic Sans MS" panose="030F0702030302020204" pitchFamily="66" charset="0"/>
                        </a:rPr>
                        <a:t>the earth.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dirty="0">
                        <a:latin typeface="Comic Sans MS" panose="030F0702030302020204" pitchFamily="66" charset="0"/>
                      </a:endParaRPr>
                    </a:p>
                  </a:txBody>
                  <a:tcPr/>
                </a:tc>
                <a:extLst>
                  <a:ext uri="{0D108BD9-81ED-4DB2-BD59-A6C34878D82A}">
                    <a16:rowId xmlns:a16="http://schemas.microsoft.com/office/drawing/2014/main" val="2128729435"/>
                  </a:ext>
                </a:extLst>
              </a:tr>
              <a:tr h="0">
                <a:tc gridSpan="3">
                  <a:txBody>
                    <a:bodyPr/>
                    <a:lstStyle/>
                    <a:p>
                      <a:pPr marL="0" indent="0" algn="l">
                        <a:buFont typeface="Arial" panose="020B0604020202020204" pitchFamily="34" charset="0"/>
                        <a:buNone/>
                      </a:pPr>
                      <a:r>
                        <a:rPr lang="en-GB" sz="900" b="1" dirty="0">
                          <a:latin typeface="Comic Sans MS" panose="030F0702030302020204" pitchFamily="66" charset="0"/>
                        </a:rPr>
                        <a:t>Human Geography: </a:t>
                      </a:r>
                      <a:r>
                        <a:rPr lang="en-GB" sz="900" b="0" dirty="0">
                          <a:latin typeface="Comic Sans MS" panose="030F0702030302020204" pitchFamily="66" charset="0"/>
                        </a:rPr>
                        <a:t>Human river use: settlement, tourism, agriculture. Human damage and pollution of rivers: methods</a:t>
                      </a:r>
                    </a:p>
                    <a:p>
                      <a:pPr marL="0" indent="0" algn="l">
                        <a:buFont typeface="Arial" panose="020B0604020202020204" pitchFamily="34" charset="0"/>
                        <a:buNone/>
                      </a:pPr>
                      <a:r>
                        <a:rPr lang="en-GB" sz="900" b="0" dirty="0">
                          <a:latin typeface="Comic Sans MS" panose="030F0702030302020204" pitchFamily="66" charset="0"/>
                        </a:rPr>
                        <a:t>Impacts of flooding on humans. Human causes of flooding China key human characteristics - population, economic activity,</a:t>
                      </a:r>
                    </a:p>
                    <a:p>
                      <a:pPr marL="0" indent="0" algn="l">
                        <a:buFont typeface="Arial" panose="020B0604020202020204" pitchFamily="34" charset="0"/>
                        <a:buNone/>
                      </a:pPr>
                      <a:r>
                        <a:rPr lang="en-GB" sz="900" b="0" dirty="0">
                          <a:latin typeface="Comic Sans MS" panose="030F0702030302020204" pitchFamily="66" charset="0"/>
                        </a:rPr>
                        <a:t>trade Population change over time: One child policy, success/failures, problems it has led to now. Development of China over time. Impact of time zones on USA</a:t>
                      </a:r>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Maps and Atlas Skills: </a:t>
                      </a: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Locate selected mountain ranges and rivers across the globe (using topographical map.). Locate local (using OS maps), national, international rivers.. Locate China on a map of the world.. Locate China's key physical and human features on a map of China.. Locate USA on a world map, map the key physical and</a:t>
                      </a: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human characteristics on a map of the USA.. Map the USA's 50 states.</a:t>
                      </a: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defRPr/>
                      </a:pPr>
                      <a:endParaRPr lang="en-GB" sz="900" b="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59281807"/>
                  </a:ext>
                </a:extLst>
              </a:tr>
              <a:tr h="226529">
                <a:tc gridSpan="3">
                  <a:txBody>
                    <a:bodyPr/>
                    <a:lstStyle/>
                    <a:p>
                      <a:pPr algn="ctr"/>
                      <a:r>
                        <a:rPr lang="en-GB" sz="900" b="1" dirty="0">
                          <a:latin typeface="Comic Sans MS" panose="030F0702030302020204" pitchFamily="66" charset="0"/>
                        </a:rPr>
                        <a:t>Place Knowledge</a:t>
                      </a:r>
                    </a:p>
                  </a:txBody>
                  <a:tcPr/>
                </a:tc>
                <a:tc hMerge="1">
                  <a:txBody>
                    <a:bodyPr/>
                    <a:lstStyle/>
                    <a:p>
                      <a:endParaRPr lang="en-GB"/>
                    </a:p>
                  </a:txBody>
                  <a:tcPr/>
                </a:tc>
                <a:tc hMerge="1">
                  <a:txBody>
                    <a:bodyPr/>
                    <a:lstStyle/>
                    <a:p>
                      <a:endParaRPr lang="en-GB"/>
                    </a:p>
                  </a:txBody>
                  <a:tcPr/>
                </a:tc>
                <a:tc rowSpan="2">
                  <a:txBody>
                    <a:bodyPr/>
                    <a:lstStyle/>
                    <a:p>
                      <a:pPr marL="0" indent="0" algn="l">
                        <a:lnSpc>
                          <a:spcPct val="107000"/>
                        </a:lnSpc>
                        <a:spcAft>
                          <a:spcPts val="0"/>
                        </a:spcAft>
                        <a:buFont typeface="Arial" panose="020B0604020202020204" pitchFamily="34" charset="0"/>
                        <a:buNone/>
                      </a:pP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Geographical Skills: </a:t>
                      </a: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Interpret a graph of China's population data to describe changes. Calculate how China's wealth has changed over recent decades. Study photographs to compare two places in the USA. Compare climate graphs to describe how the climate of two places in the USA differs.</a:t>
                      </a:r>
                    </a:p>
                    <a:p>
                      <a:pPr marL="0" indent="0" algn="l">
                        <a:lnSpc>
                          <a:spcPct val="107000"/>
                        </a:lnSpc>
                        <a:spcAft>
                          <a:spcPts val="0"/>
                        </a:spcAft>
                        <a:buFont typeface="Arial" panose="020B0604020202020204" pitchFamily="34" charset="0"/>
                        <a:buNone/>
                      </a:pPr>
                      <a:endParaRPr lang="en-GB" sz="900" b="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84786266"/>
                  </a:ext>
                </a:extLst>
              </a:tr>
              <a:tr h="264016">
                <a:tc>
                  <a:txBody>
                    <a:bodyPr/>
                    <a:lstStyle/>
                    <a:p>
                      <a:pPr algn="ctr"/>
                      <a:r>
                        <a:rPr lang="en-GB" sz="900" b="1" dirty="0">
                          <a:latin typeface="Comic Sans MS" panose="030F0702030302020204" pitchFamily="66" charset="0"/>
                        </a:rPr>
                        <a:t>Local </a:t>
                      </a:r>
                    </a:p>
                  </a:txBody>
                  <a:tcPr>
                    <a:solidFill>
                      <a:schemeClr val="tx2">
                        <a:lumMod val="20000"/>
                        <a:lumOff val="80000"/>
                      </a:schemeClr>
                    </a:solidFill>
                  </a:tcPr>
                </a:tc>
                <a:tc>
                  <a:txBody>
                    <a:bodyPr/>
                    <a:lstStyle/>
                    <a:p>
                      <a:pPr algn="ctr"/>
                      <a:r>
                        <a:rPr lang="en-GB" sz="900" b="1" dirty="0">
                          <a:latin typeface="Comic Sans MS" panose="030F0702030302020204" pitchFamily="66" charset="0"/>
                        </a:rPr>
                        <a:t>National </a:t>
                      </a:r>
                    </a:p>
                  </a:txBody>
                  <a:tcPr>
                    <a:solidFill>
                      <a:schemeClr val="tx2">
                        <a:lumMod val="20000"/>
                        <a:lumOff val="80000"/>
                      </a:schemeClr>
                    </a:solidFill>
                  </a:tcPr>
                </a:tc>
                <a:tc>
                  <a:txBody>
                    <a:bodyPr/>
                    <a:lstStyle/>
                    <a:p>
                      <a:pPr algn="ctr"/>
                      <a:r>
                        <a:rPr lang="en-GB" sz="900" b="1" dirty="0">
                          <a:latin typeface="Comic Sans MS" panose="030F0702030302020204" pitchFamily="66" charset="0"/>
                        </a:rPr>
                        <a:t>Global</a:t>
                      </a:r>
                    </a:p>
                  </a:txBody>
                  <a:tcPr>
                    <a:solidFill>
                      <a:schemeClr val="tx2">
                        <a:lumMod val="20000"/>
                        <a:lumOff val="80000"/>
                      </a:schemeClr>
                    </a:solidFill>
                  </a:tcPr>
                </a:tc>
                <a:tc vMerge="1">
                  <a:txBody>
                    <a:bodyPr/>
                    <a:lstStyle/>
                    <a:p>
                      <a:endParaRPr lang="en-GB"/>
                    </a:p>
                  </a:txBody>
                  <a:tcPr/>
                </a:tc>
                <a:extLst>
                  <a:ext uri="{0D108BD9-81ED-4DB2-BD59-A6C34878D82A}">
                    <a16:rowId xmlns:a16="http://schemas.microsoft.com/office/drawing/2014/main" val="3718867019"/>
                  </a:ext>
                </a:extLst>
              </a:tr>
              <a:tr h="343726">
                <a:tc>
                  <a:txBody>
                    <a:bodyPr/>
                    <a:lstStyle/>
                    <a:p>
                      <a:pPr algn="ctr"/>
                      <a:r>
                        <a:rPr lang="en-GB" sz="900" b="0" dirty="0">
                          <a:latin typeface="Comic Sans MS" panose="030F0702030302020204" pitchFamily="66" charset="0"/>
                        </a:rPr>
                        <a:t>Locate local river - source to mouth</a:t>
                      </a:r>
                    </a:p>
                  </a:txBody>
                  <a:tcPr/>
                </a:tc>
                <a:tc>
                  <a:txBody>
                    <a:bodyPr/>
                    <a:lstStyle/>
                    <a:p>
                      <a:pPr algn="ctr"/>
                      <a:r>
                        <a:rPr lang="en-GB" sz="900" b="0" dirty="0">
                          <a:latin typeface="Comic Sans MS" panose="030F0702030302020204" pitchFamily="66" charset="0"/>
                        </a:rPr>
                        <a:t>Locate national river on map of UK e.g. Severn - source to mouth. Locate international river e.g. Nile on map of Egypt - source to mouth, countries.</a:t>
                      </a:r>
                    </a:p>
                    <a:p>
                      <a:pPr algn="ctr"/>
                      <a:r>
                        <a:rPr lang="en-GB" sz="900" b="0" dirty="0">
                          <a:latin typeface="Comic Sans MS" panose="030F0702030302020204" pitchFamily="66" charset="0"/>
                        </a:rPr>
                        <a:t>Location and key human and physical features in China. Locate two places in the USA (Death Valley and Fairbanks, Alaska)</a:t>
                      </a:r>
                    </a:p>
                    <a:p>
                      <a:pPr algn="ctr"/>
                      <a:r>
                        <a:rPr lang="en-GB" sz="900" b="0" dirty="0">
                          <a:latin typeface="Comic Sans MS" panose="030F0702030302020204" pitchFamily="66" charset="0"/>
                        </a:rPr>
                        <a:t>using longitude and latitude</a:t>
                      </a:r>
                    </a:p>
                  </a:txBody>
                  <a:tcPr/>
                </a:tc>
                <a:tc>
                  <a:txBody>
                    <a:bodyPr/>
                    <a:lstStyle/>
                    <a:p>
                      <a:pPr algn="ctr"/>
                      <a:r>
                        <a:rPr lang="en-GB" sz="900" b="0" dirty="0">
                          <a:latin typeface="Comic Sans MS" panose="030F0702030302020204" pitchFamily="66" charset="0"/>
                        </a:rPr>
                        <a:t>Location of selected rivers and mountain ranges. Location of China in the world. Locate the lines of longitude: Greenwich/Prime Meridian, and time zones</a:t>
                      </a:r>
                    </a:p>
                  </a:txBody>
                  <a:tcPr/>
                </a:tc>
                <a:tc>
                  <a:txBody>
                    <a:bodyPr/>
                    <a:lstStyle/>
                    <a:p>
                      <a:pPr marL="0" indent="0" algn="l">
                        <a:lnSpc>
                          <a:spcPct val="107000"/>
                        </a:lnSpc>
                        <a:spcAft>
                          <a:spcPts val="0"/>
                        </a:spcAft>
                        <a:buFont typeface="Arial" panose="020B0604020202020204" pitchFamily="34" charset="0"/>
                        <a:buNone/>
                      </a:pPr>
                      <a:r>
                        <a:rPr lang="en-GB" sz="900" b="1" dirty="0">
                          <a:effectLst/>
                          <a:latin typeface="Comic Sans MS" panose="030F0702030302020204" pitchFamily="66" charset="0"/>
                          <a:ea typeface="Calibri" panose="020F0502020204030204" pitchFamily="34" charset="0"/>
                          <a:cs typeface="Times New Roman" panose="02020603050405020304" pitchFamily="18" charset="0"/>
                        </a:rPr>
                        <a:t>Fieldwork: </a:t>
                      </a: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Local flood event - design an interview / questionnaire to find out how</a:t>
                      </a:r>
                    </a:p>
                    <a:p>
                      <a:pPr marL="0" indent="0" algn="l">
                        <a:lnSpc>
                          <a:spcPct val="107000"/>
                        </a:lnSpc>
                        <a:spcAft>
                          <a:spcPts val="0"/>
                        </a:spcAft>
                        <a:buFont typeface="Arial" panose="020B0604020202020204" pitchFamily="34" charset="0"/>
                        <a:buNone/>
                      </a:pP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people were affected. Infiltration experiment - how can people cause flooding?</a:t>
                      </a:r>
                    </a:p>
                    <a:p>
                      <a:pPr marL="0" indent="0" algn="l">
                        <a:lnSpc>
                          <a:spcPct val="107000"/>
                        </a:lnSpc>
                        <a:spcAft>
                          <a:spcPts val="0"/>
                        </a:spcAft>
                        <a:buFont typeface="Arial" panose="020B0604020202020204" pitchFamily="34" charset="0"/>
                        <a:buNone/>
                      </a:pPr>
                      <a:r>
                        <a:rPr lang="en-GB" sz="900" b="0" dirty="0">
                          <a:effectLst/>
                          <a:latin typeface="Comic Sans MS" panose="030F0702030302020204" pitchFamily="66" charset="0"/>
                          <a:ea typeface="Calibri" panose="020F0502020204030204" pitchFamily="34" charset="0"/>
                          <a:cs typeface="Times New Roman" panose="02020603050405020304" pitchFamily="18" charset="0"/>
                        </a:rPr>
                        <a:t>Use fieldwork to observe, measure, record and present the human and physical features in the local area using a range of methods, including sketch maps, plans and graphs, and digital technologies</a:t>
                      </a:r>
                    </a:p>
                  </a:txBody>
                  <a:tcPr marL="68580" marR="68580" marT="0" marB="0"/>
                </a:tc>
                <a:extLst>
                  <a:ext uri="{0D108BD9-81ED-4DB2-BD59-A6C34878D82A}">
                    <a16:rowId xmlns:a16="http://schemas.microsoft.com/office/drawing/2014/main" val="803690323"/>
                  </a:ext>
                </a:extLst>
              </a:tr>
            </a:tbl>
          </a:graphicData>
        </a:graphic>
      </p:graphicFrame>
      <p:sp>
        <p:nvSpPr>
          <p:cNvPr id="26" name="TextBox 25">
            <a:extLst>
              <a:ext uri="{FF2B5EF4-FFF2-40B4-BE49-F238E27FC236}">
                <a16:creationId xmlns:a16="http://schemas.microsoft.com/office/drawing/2014/main" id="{1E4445BD-F4F7-41AC-AF0F-F873FCB51B2B}"/>
              </a:ext>
            </a:extLst>
          </p:cNvPr>
          <p:cNvSpPr txBox="1"/>
          <p:nvPr/>
        </p:nvSpPr>
        <p:spPr>
          <a:xfrm>
            <a:off x="2540832" y="1386581"/>
            <a:ext cx="7216897" cy="369332"/>
          </a:xfrm>
          <a:prstGeom prst="rect">
            <a:avLst/>
          </a:prstGeom>
          <a:noFill/>
        </p:spPr>
        <p:txBody>
          <a:bodyPr wrap="square" rtlCol="0">
            <a:spAutoFit/>
          </a:bodyPr>
          <a:lstStyle/>
          <a:p>
            <a:pPr algn="ctr"/>
            <a:r>
              <a:rPr lang="en-GB" dirty="0">
                <a:solidFill>
                  <a:schemeClr val="bg1"/>
                </a:solidFill>
                <a:latin typeface="Comic Sans MS" panose="030F0702030302020204" pitchFamily="66" charset="0"/>
              </a:rPr>
              <a:t>UKS2 – Cycle A (Autumn1) How does it all work?</a:t>
            </a:r>
          </a:p>
        </p:txBody>
      </p:sp>
    </p:spTree>
    <p:extLst>
      <p:ext uri="{BB962C8B-B14F-4D97-AF65-F5344CB8AC3E}">
        <p14:creationId xmlns:p14="http://schemas.microsoft.com/office/powerpoint/2010/main" val="40604450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1559</Words>
  <Application>Microsoft Office PowerPoint</Application>
  <PresentationFormat>Widescreen</PresentationFormat>
  <Paragraphs>85</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sch8753159@peoversuperior.local</dc:creator>
  <cp:lastModifiedBy>sch8753159@peoversuperior.local</cp:lastModifiedBy>
  <cp:revision>5</cp:revision>
  <dcterms:created xsi:type="dcterms:W3CDTF">2023-06-26T18:13:42Z</dcterms:created>
  <dcterms:modified xsi:type="dcterms:W3CDTF">2023-06-26T18:52:33Z</dcterms:modified>
</cp:coreProperties>
</file>