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ilippa Blackham" userId="fd5df8eb-7b6d-4593-9fb9-751518149ba7" providerId="ADAL" clId="{C3345055-8E89-48BC-A68D-80C71EF5002E}"/>
    <pc:docChg chg="undo custSel modSld">
      <pc:chgData name="Philippa Blackham" userId="fd5df8eb-7b6d-4593-9fb9-751518149ba7" providerId="ADAL" clId="{C3345055-8E89-48BC-A68D-80C71EF5002E}" dt="2025-08-29T20:04:41.915" v="2338" actId="20577"/>
      <pc:docMkLst>
        <pc:docMk/>
      </pc:docMkLst>
      <pc:sldChg chg="addSp delSp modSp">
        <pc:chgData name="Philippa Blackham" userId="fd5df8eb-7b6d-4593-9fb9-751518149ba7" providerId="ADAL" clId="{C3345055-8E89-48BC-A68D-80C71EF5002E}" dt="2025-08-29T20:04:41.915" v="2338" actId="20577"/>
        <pc:sldMkLst>
          <pc:docMk/>
          <pc:sldMk cId="4092765158" sldId="256"/>
        </pc:sldMkLst>
        <pc:spChg chg="mod">
          <ac:chgData name="Philippa Blackham" userId="fd5df8eb-7b6d-4593-9fb9-751518149ba7" providerId="ADAL" clId="{C3345055-8E89-48BC-A68D-80C71EF5002E}" dt="2025-08-29T19:44:05.810" v="555" actId="1076"/>
          <ac:spMkLst>
            <pc:docMk/>
            <pc:sldMk cId="4092765158" sldId="256"/>
            <ac:spMk id="5" creationId="{C3E8B17A-CD31-4472-918F-A348355D67C0}"/>
          </ac:spMkLst>
        </pc:spChg>
        <pc:spChg chg="mod">
          <ac:chgData name="Philippa Blackham" userId="fd5df8eb-7b6d-4593-9fb9-751518149ba7" providerId="ADAL" clId="{C3345055-8E89-48BC-A68D-80C71EF5002E}" dt="2025-08-29T19:38:39.991" v="45" actId="20577"/>
          <ac:spMkLst>
            <pc:docMk/>
            <pc:sldMk cId="4092765158" sldId="256"/>
            <ac:spMk id="6" creationId="{103E5297-D215-4B60-BB3A-BA83EAD2DB45}"/>
          </ac:spMkLst>
        </pc:spChg>
        <pc:spChg chg="mod">
          <ac:chgData name="Philippa Blackham" userId="fd5df8eb-7b6d-4593-9fb9-751518149ba7" providerId="ADAL" clId="{C3345055-8E89-48BC-A68D-80C71EF5002E}" dt="2025-08-29T19:57:05.260" v="1283" actId="20577"/>
          <ac:spMkLst>
            <pc:docMk/>
            <pc:sldMk cId="4092765158" sldId="256"/>
            <ac:spMk id="7" creationId="{FDAC45B3-47BA-488F-A931-11B63EA01718}"/>
          </ac:spMkLst>
        </pc:spChg>
        <pc:spChg chg="mod">
          <ac:chgData name="Philippa Blackham" userId="fd5df8eb-7b6d-4593-9fb9-751518149ba7" providerId="ADAL" clId="{C3345055-8E89-48BC-A68D-80C71EF5002E}" dt="2025-08-29T19:55:29.877" v="1260" actId="20577"/>
          <ac:spMkLst>
            <pc:docMk/>
            <pc:sldMk cId="4092765158" sldId="256"/>
            <ac:spMk id="11" creationId="{DB035F54-6C6B-4AFC-BEE6-E509B078064C}"/>
          </ac:spMkLst>
        </pc:spChg>
        <pc:spChg chg="mod">
          <ac:chgData name="Philippa Blackham" userId="fd5df8eb-7b6d-4593-9fb9-751518149ba7" providerId="ADAL" clId="{C3345055-8E89-48BC-A68D-80C71EF5002E}" dt="2025-08-29T20:04:41.915" v="2338" actId="20577"/>
          <ac:spMkLst>
            <pc:docMk/>
            <pc:sldMk cId="4092765158" sldId="256"/>
            <ac:spMk id="13" creationId="{5EDC0170-A4F3-4AD6-9369-1B3F96A3C6DA}"/>
          </ac:spMkLst>
        </pc:spChg>
        <pc:spChg chg="mod">
          <ac:chgData name="Philippa Blackham" userId="fd5df8eb-7b6d-4593-9fb9-751518149ba7" providerId="ADAL" clId="{C3345055-8E89-48BC-A68D-80C71EF5002E}" dt="2025-08-29T20:00:38.247" v="1337" actId="20577"/>
          <ac:spMkLst>
            <pc:docMk/>
            <pc:sldMk cId="4092765158" sldId="256"/>
            <ac:spMk id="15" creationId="{588378EE-3FA8-43CE-9CF3-F75BA3360533}"/>
          </ac:spMkLst>
        </pc:spChg>
        <pc:picChg chg="add del mod">
          <ac:chgData name="Philippa Blackham" userId="fd5df8eb-7b6d-4593-9fb9-751518149ba7" providerId="ADAL" clId="{C3345055-8E89-48BC-A68D-80C71EF5002E}" dt="2025-08-29T19:53:06.002" v="1133"/>
          <ac:picMkLst>
            <pc:docMk/>
            <pc:sldMk cId="4092765158" sldId="256"/>
            <ac:picMk id="2" creationId="{379FB5C2-6D41-43A5-BAAE-E7327B419301}"/>
          </ac:picMkLst>
        </pc:picChg>
        <pc:picChg chg="add mod">
          <ac:chgData name="Philippa Blackham" userId="fd5df8eb-7b6d-4593-9fb9-751518149ba7" providerId="ADAL" clId="{C3345055-8E89-48BC-A68D-80C71EF5002E}" dt="2025-08-29T20:00:34.695" v="1330" actId="14100"/>
          <ac:picMkLst>
            <pc:docMk/>
            <pc:sldMk cId="4092765158" sldId="256"/>
            <ac:picMk id="8" creationId="{E92EFDFD-52A8-45C2-AE0B-D6FD1D670861}"/>
          </ac:picMkLst>
        </pc:picChg>
        <pc:picChg chg="add mod">
          <ac:chgData name="Philippa Blackham" userId="fd5df8eb-7b6d-4593-9fb9-751518149ba7" providerId="ADAL" clId="{C3345055-8E89-48BC-A68D-80C71EF5002E}" dt="2025-08-29T19:44:22.352" v="559" actId="1076"/>
          <ac:picMkLst>
            <pc:docMk/>
            <pc:sldMk cId="4092765158" sldId="256"/>
            <ac:picMk id="17" creationId="{F9D629D0-CF44-4D50-BA2D-3D7631C89682}"/>
          </ac:picMkLst>
        </pc:picChg>
      </pc:sldChg>
      <pc:sldChg chg="modSp">
        <pc:chgData name="Philippa Blackham" userId="fd5df8eb-7b6d-4593-9fb9-751518149ba7" providerId="ADAL" clId="{C3345055-8E89-48BC-A68D-80C71EF5002E}" dt="2025-08-29T19:59:26.346" v="1315" actId="948"/>
        <pc:sldMkLst>
          <pc:docMk/>
          <pc:sldMk cId="2254954796" sldId="257"/>
        </pc:sldMkLst>
        <pc:spChg chg="mod">
          <ac:chgData name="Philippa Blackham" userId="fd5df8eb-7b6d-4593-9fb9-751518149ba7" providerId="ADAL" clId="{C3345055-8E89-48BC-A68D-80C71EF5002E}" dt="2025-08-29T19:58:28.199" v="1308" actId="20577"/>
          <ac:spMkLst>
            <pc:docMk/>
            <pc:sldMk cId="2254954796" sldId="257"/>
            <ac:spMk id="7" creationId="{FDAC45B3-47BA-488F-A931-11B63EA01718}"/>
          </ac:spMkLst>
        </pc:spChg>
        <pc:spChg chg="mod">
          <ac:chgData name="Philippa Blackham" userId="fd5df8eb-7b6d-4593-9fb9-751518149ba7" providerId="ADAL" clId="{C3345055-8E89-48BC-A68D-80C71EF5002E}" dt="2025-08-29T19:59:26.346" v="1315" actId="948"/>
          <ac:spMkLst>
            <pc:docMk/>
            <pc:sldMk cId="2254954796" sldId="257"/>
            <ac:spMk id="13" creationId="{5EDC0170-A4F3-4AD6-9369-1B3F96A3C6D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32918-0FD1-4935-9B08-57864E1B03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BCE0AC9-25FA-411B-ABDA-A2E6B6454B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083EDEA-2AB4-485C-ADCB-C4476E1C5407}"/>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5" name="Footer Placeholder 4">
            <a:extLst>
              <a:ext uri="{FF2B5EF4-FFF2-40B4-BE49-F238E27FC236}">
                <a16:creationId xmlns:a16="http://schemas.microsoft.com/office/drawing/2014/main" id="{A97E3E7E-0F71-49F9-8727-AAE631F602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ED7A0-97DA-4547-9FA1-927B049C913C}"/>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670190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F45B9-9AB1-4BE1-91F0-C0A2CD30A9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FC73B1-C008-4766-B075-E88552CFB3B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67F587-6640-4B6D-B4B7-9662026BBBE6}"/>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5" name="Footer Placeholder 4">
            <a:extLst>
              <a:ext uri="{FF2B5EF4-FFF2-40B4-BE49-F238E27FC236}">
                <a16:creationId xmlns:a16="http://schemas.microsoft.com/office/drawing/2014/main" id="{F60BA6E1-7F8D-4E4D-9422-9129E6C46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EBA6A5-7EBB-4186-AFB4-7A8BF1D41011}"/>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235684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07A0C-DCE8-4773-AF8A-557110B1B6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A511C10-B476-4F1E-907A-C8AF7C2F46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CA4A4AA-065D-4243-905A-C8FC8953E1FF}"/>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5" name="Footer Placeholder 4">
            <a:extLst>
              <a:ext uri="{FF2B5EF4-FFF2-40B4-BE49-F238E27FC236}">
                <a16:creationId xmlns:a16="http://schemas.microsoft.com/office/drawing/2014/main" id="{AD79873F-29A7-49E6-976D-7BA9EE4CBB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ED8366-2B75-4981-984A-9A9C136A0629}"/>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70871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8F558-2F5C-4716-85A9-C735FAB3E51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51B1DF-05AC-4C86-ABC1-3F002D7E51C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9F2264-5687-41D7-BB5C-9AB3E75554D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50EDC0-2AD2-4155-B2EB-0E240B6C93B4}"/>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6" name="Footer Placeholder 5">
            <a:extLst>
              <a:ext uri="{FF2B5EF4-FFF2-40B4-BE49-F238E27FC236}">
                <a16:creationId xmlns:a16="http://schemas.microsoft.com/office/drawing/2014/main" id="{163AFCE6-0C16-4096-A5FC-CA9E0C2549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EB5A62-FF0F-4E3F-A6F8-96DF8DBD62F1}"/>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3064371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D81B3-3669-4412-A2C7-17E8414879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B0B44FE-3994-4C83-9EE6-6D52EFD2AD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A3C189B-4DEC-45CD-8E16-E2CAF3F517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C7C29ED-1C10-4063-A111-82A32A9319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4AA2C22-2281-4869-9554-181B8A92A8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422EEA6-15F4-4E0E-87B0-723F1FDC2B39}"/>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8" name="Footer Placeholder 7">
            <a:extLst>
              <a:ext uri="{FF2B5EF4-FFF2-40B4-BE49-F238E27FC236}">
                <a16:creationId xmlns:a16="http://schemas.microsoft.com/office/drawing/2014/main" id="{2758BBCA-C965-4C0D-8E3B-9387A280D6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F10D78-04DF-411B-80EA-A56C5D068B7C}"/>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589580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38B5C-FDA3-411B-876D-A40958A77B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9A6B65-8937-4C41-B958-0B79D24FA9D7}"/>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4" name="Footer Placeholder 3">
            <a:extLst>
              <a:ext uri="{FF2B5EF4-FFF2-40B4-BE49-F238E27FC236}">
                <a16:creationId xmlns:a16="http://schemas.microsoft.com/office/drawing/2014/main" id="{6BDD9173-5C51-4767-8239-73BCD882979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C1A501-CBF3-4C6F-8EDB-7781C0937B38}"/>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1304007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2080B9-24AE-4FC9-BFDE-3A3F1F8C1CF2}"/>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3" name="Footer Placeholder 2">
            <a:extLst>
              <a:ext uri="{FF2B5EF4-FFF2-40B4-BE49-F238E27FC236}">
                <a16:creationId xmlns:a16="http://schemas.microsoft.com/office/drawing/2014/main" id="{EA7E1C89-0589-471C-8EE3-E9CB08175C0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10327C-05BA-4DA5-9C8C-90B4AEDF3E07}"/>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1243527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DF734-ECC9-4D45-BF5E-A1F8907139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7C85F14-8B47-419F-9AE6-341E197FAF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A77E8AD-9469-4A03-814D-FC60009CEC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83D65B7-ECBD-4CCD-AE57-07E92B5130C5}"/>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6" name="Footer Placeholder 5">
            <a:extLst>
              <a:ext uri="{FF2B5EF4-FFF2-40B4-BE49-F238E27FC236}">
                <a16:creationId xmlns:a16="http://schemas.microsoft.com/office/drawing/2014/main" id="{16F59FD0-605C-445F-BA94-384344032E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EB6262-3434-4937-8FBA-5372E02590A5}"/>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23951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3FBD-142B-437A-A341-F5FB2839DB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70A8E7-F2E6-4323-A924-703F748ED3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7AC416B-AE61-434B-B6EE-A3CA1DEA4D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88892D5-E343-4969-B335-84B0A5DB915F}"/>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6" name="Footer Placeholder 5">
            <a:extLst>
              <a:ext uri="{FF2B5EF4-FFF2-40B4-BE49-F238E27FC236}">
                <a16:creationId xmlns:a16="http://schemas.microsoft.com/office/drawing/2014/main" id="{FA4B243D-7472-4435-8B80-20A2E8EB15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F36882-F49D-462B-B56F-9829DE4435C6}"/>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33335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EBF71-B1FB-412B-9721-A0E8BE98DF4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9E7C56-BC81-4DBD-B5E8-27AC8103AEA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1C6017-B73F-4F09-87D3-3CE3B0CECA0B}"/>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5" name="Footer Placeholder 4">
            <a:extLst>
              <a:ext uri="{FF2B5EF4-FFF2-40B4-BE49-F238E27FC236}">
                <a16:creationId xmlns:a16="http://schemas.microsoft.com/office/drawing/2014/main" id="{F0044CC6-2035-4B56-87FF-A9587CC6C1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922E64-B18D-4D6E-A80A-113F69F85EC2}"/>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143235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639A3F-14CA-4D06-9B8E-90B0ABC3E1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07E024-5C7C-41F5-B730-3AE5E8105E5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E0186B-B085-4C3D-8AAE-ABEECC93ADF9}"/>
              </a:ext>
            </a:extLst>
          </p:cNvPr>
          <p:cNvSpPr>
            <a:spLocks noGrp="1"/>
          </p:cNvSpPr>
          <p:nvPr>
            <p:ph type="dt" sz="half" idx="10"/>
          </p:nvPr>
        </p:nvSpPr>
        <p:spPr/>
        <p:txBody>
          <a:bodyPr/>
          <a:lstStyle/>
          <a:p>
            <a:fld id="{5D3F5410-D56C-4606-A145-5DF0E2D75C35}" type="datetimeFigureOut">
              <a:rPr lang="en-GB" smtClean="0"/>
              <a:t>29/08/2025</a:t>
            </a:fld>
            <a:endParaRPr lang="en-GB"/>
          </a:p>
        </p:txBody>
      </p:sp>
      <p:sp>
        <p:nvSpPr>
          <p:cNvPr id="5" name="Footer Placeholder 4">
            <a:extLst>
              <a:ext uri="{FF2B5EF4-FFF2-40B4-BE49-F238E27FC236}">
                <a16:creationId xmlns:a16="http://schemas.microsoft.com/office/drawing/2014/main" id="{B67F2E06-0EE0-445B-B628-A7D9D6AEFA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D7D490-5046-467A-A596-BC2F51B8B898}"/>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164447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2493E-D792-4DAB-A42B-0540B707FB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FC896A-3E88-4B69-A38E-B041AA4E13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162433-B267-4B96-92BA-6E41C71CFE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3F5410-D56C-4606-A145-5DF0E2D75C35}" type="datetimeFigureOut">
              <a:rPr lang="en-GB" smtClean="0"/>
              <a:t>29/08/2025</a:t>
            </a:fld>
            <a:endParaRPr lang="en-GB"/>
          </a:p>
        </p:txBody>
      </p:sp>
      <p:sp>
        <p:nvSpPr>
          <p:cNvPr id="5" name="Footer Placeholder 4">
            <a:extLst>
              <a:ext uri="{FF2B5EF4-FFF2-40B4-BE49-F238E27FC236}">
                <a16:creationId xmlns:a16="http://schemas.microsoft.com/office/drawing/2014/main" id="{5FC95C94-EE89-4F92-8D43-8E3029CACA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24109E8-2A38-4891-B894-37DCB0A32C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27B9AA-4AF3-44EC-ABA0-BFC87C261F48}" type="slidenum">
              <a:rPr lang="en-GB" smtClean="0"/>
              <a:t>‹#›</a:t>
            </a:fld>
            <a:endParaRPr lang="en-GB"/>
          </a:p>
        </p:txBody>
      </p:sp>
    </p:spTree>
    <p:extLst>
      <p:ext uri="{BB962C8B-B14F-4D97-AF65-F5344CB8AC3E}">
        <p14:creationId xmlns:p14="http://schemas.microsoft.com/office/powerpoint/2010/main" val="2764978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07814E8-3FF7-47A7-811B-C60A33905F42}"/>
              </a:ext>
            </a:extLst>
          </p:cNvPr>
          <p:cNvPicPr>
            <a:picLocks noChangeAspect="1"/>
          </p:cNvPicPr>
          <p:nvPr/>
        </p:nvPicPr>
        <p:blipFill rotWithShape="1">
          <a:blip r:embed="rId2"/>
          <a:srcRect l="15874" t="36505" r="37451" b="48479"/>
          <a:stretch/>
        </p:blipFill>
        <p:spPr>
          <a:xfrm>
            <a:off x="3203829" y="177367"/>
            <a:ext cx="4971496" cy="907712"/>
          </a:xfrm>
          <a:prstGeom prst="rect">
            <a:avLst/>
          </a:prstGeom>
        </p:spPr>
      </p:pic>
      <p:pic>
        <p:nvPicPr>
          <p:cNvPr id="1028" name="Picture 4" descr="Guirlande papier Bleu | Guirlande, Guirlande papier">
            <a:extLst>
              <a:ext uri="{FF2B5EF4-FFF2-40B4-BE49-F238E27FC236}">
                <a16:creationId xmlns:a16="http://schemas.microsoft.com/office/drawing/2014/main" id="{28A553FF-B63D-421D-9A0C-4F29E81A9C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96" t="30485" r="11591" b="46706"/>
          <a:stretch/>
        </p:blipFill>
        <p:spPr bwMode="auto">
          <a:xfrm>
            <a:off x="3860035" y="1953394"/>
            <a:ext cx="4043778" cy="103214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over Superior Endowed Primary School">
            <a:extLst>
              <a:ext uri="{FF2B5EF4-FFF2-40B4-BE49-F238E27FC236}">
                <a16:creationId xmlns:a16="http://schemas.microsoft.com/office/drawing/2014/main" id="{1F68B166-8AA9-4E88-9ED2-1E2D25A813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3905" y="1066717"/>
            <a:ext cx="1376039" cy="120300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E8B17A-CD31-4472-918F-A348355D67C0}"/>
              </a:ext>
            </a:extLst>
          </p:cNvPr>
          <p:cNvSpPr txBox="1"/>
          <p:nvPr/>
        </p:nvSpPr>
        <p:spPr>
          <a:xfrm>
            <a:off x="3988762" y="3190179"/>
            <a:ext cx="3867705" cy="3416320"/>
          </a:xfrm>
          <a:prstGeom prst="rect">
            <a:avLst/>
          </a:prstGeom>
          <a:noFill/>
          <a:ln w="38100">
            <a:solidFill>
              <a:schemeClr val="tx2">
                <a:lumMod val="75000"/>
              </a:schemeClr>
            </a:solidFill>
            <a:prstDash val="lgDashDotDot"/>
          </a:ln>
        </p:spPr>
        <p:txBody>
          <a:bodyPr wrap="square" rtlCol="0">
            <a:spAutoFit/>
          </a:bodyPr>
          <a:lstStyle/>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p:txBody>
      </p:sp>
      <p:sp>
        <p:nvSpPr>
          <p:cNvPr id="6" name="TextBox 5">
            <a:extLst>
              <a:ext uri="{FF2B5EF4-FFF2-40B4-BE49-F238E27FC236}">
                <a16:creationId xmlns:a16="http://schemas.microsoft.com/office/drawing/2014/main" id="{103E5297-D215-4B60-BB3A-BA83EAD2DB45}"/>
              </a:ext>
            </a:extLst>
          </p:cNvPr>
          <p:cNvSpPr txBox="1"/>
          <p:nvPr/>
        </p:nvSpPr>
        <p:spPr>
          <a:xfrm>
            <a:off x="4141693" y="3432534"/>
            <a:ext cx="3541059" cy="646331"/>
          </a:xfrm>
          <a:prstGeom prst="rect">
            <a:avLst/>
          </a:prstGeom>
          <a:solidFill>
            <a:schemeClr val="bg2">
              <a:lumMod val="25000"/>
            </a:schemeClr>
          </a:solidFill>
        </p:spPr>
        <p:txBody>
          <a:bodyPr wrap="square" rtlCol="0">
            <a:spAutoFit/>
          </a:bodyPr>
          <a:lstStyle/>
          <a:p>
            <a:pPr algn="ctr"/>
            <a:r>
              <a:rPr lang="en-GB" dirty="0">
                <a:solidFill>
                  <a:schemeClr val="bg1"/>
                </a:solidFill>
                <a:latin typeface="Comic Sans MS" panose="030F0702030302020204" pitchFamily="66" charset="0"/>
              </a:rPr>
              <a:t>  Mrs Blackham  – </a:t>
            </a:r>
          </a:p>
          <a:p>
            <a:pPr algn="ctr"/>
            <a:r>
              <a:rPr lang="en-GB" dirty="0">
                <a:solidFill>
                  <a:schemeClr val="bg1"/>
                </a:solidFill>
                <a:latin typeface="Comic Sans MS" panose="030F0702030302020204" pitchFamily="66" charset="0"/>
              </a:rPr>
              <a:t>Chestnut Class</a:t>
            </a:r>
          </a:p>
        </p:txBody>
      </p:sp>
      <p:sp>
        <p:nvSpPr>
          <p:cNvPr id="7" name="TextBox 6">
            <a:extLst>
              <a:ext uri="{FF2B5EF4-FFF2-40B4-BE49-F238E27FC236}">
                <a16:creationId xmlns:a16="http://schemas.microsoft.com/office/drawing/2014/main" id="{FDAC45B3-47BA-488F-A931-11B63EA01718}"/>
              </a:ext>
            </a:extLst>
          </p:cNvPr>
          <p:cNvSpPr txBox="1"/>
          <p:nvPr/>
        </p:nvSpPr>
        <p:spPr>
          <a:xfrm>
            <a:off x="125506" y="4188356"/>
            <a:ext cx="3686239" cy="2646878"/>
          </a:xfrm>
          <a:prstGeom prst="rect">
            <a:avLst/>
          </a:prstGeom>
          <a:noFill/>
          <a:ln w="38100">
            <a:solidFill>
              <a:schemeClr val="tx1">
                <a:lumMod val="85000"/>
                <a:lumOff val="15000"/>
              </a:schemeClr>
            </a:solidFill>
            <a:prstDash val="lgDashDotDot"/>
          </a:ln>
        </p:spPr>
        <p:txBody>
          <a:bodyPr wrap="square" rtlCol="0">
            <a:spAutoFit/>
          </a:bodyPr>
          <a:lstStyle/>
          <a:p>
            <a:endParaRPr lang="en-GB" dirty="0"/>
          </a:p>
          <a:p>
            <a:endParaRPr lang="en-GB" dirty="0"/>
          </a:p>
          <a:p>
            <a:pPr algn="ctr"/>
            <a:r>
              <a:rPr lang="en-US" sz="1000" dirty="0">
                <a:latin typeface="Comic Sans MS" panose="030F0702030302020204" pitchFamily="66" charset="0"/>
              </a:rPr>
              <a:t>We ask that parents and </a:t>
            </a:r>
            <a:r>
              <a:rPr lang="en-US" sz="1000" dirty="0" err="1">
                <a:latin typeface="Comic Sans MS" panose="030F0702030302020204" pitchFamily="66" charset="0"/>
              </a:rPr>
              <a:t>carers</a:t>
            </a:r>
            <a:r>
              <a:rPr lang="en-US" sz="1000" dirty="0">
                <a:latin typeface="Comic Sans MS" panose="030F0702030302020204" pitchFamily="66" charset="0"/>
              </a:rPr>
              <a:t> contact class teachers as the first point of call for any questions, concerns or updates relating to their child. This helps to ensure that any issues can be addressed promptly and consistently by the person who works most closely with your child</a:t>
            </a:r>
          </a:p>
          <a:p>
            <a:pPr algn="ctr"/>
            <a:r>
              <a:rPr lang="en-US" sz="1000" dirty="0">
                <a:latin typeface="Comic Sans MS" panose="030F0702030302020204" pitchFamily="66" charset="0"/>
              </a:rPr>
              <a:t> between the hours of 8am and 5:30pm</a:t>
            </a: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You are always welcome to come and speak to me at the end of the school day when collecting your child.  Alternatively, if you would prefer to email me or arrange a meeting, you can email Janet: </a:t>
            </a:r>
            <a:r>
              <a:rPr lang="en-US" sz="1000" b="1" dirty="0">
                <a:latin typeface="Comic Sans MS" panose="030F0702030302020204" pitchFamily="66" charset="0"/>
              </a:rPr>
              <a:t>admin@peoversuperior.cheshire.sch.uk </a:t>
            </a:r>
            <a:r>
              <a:rPr lang="en-US" sz="1000" dirty="0">
                <a:latin typeface="Comic Sans MS" panose="030F0702030302020204" pitchFamily="66" charset="0"/>
              </a:rPr>
              <a:t>who will pass on your message.</a:t>
            </a:r>
          </a:p>
        </p:txBody>
      </p:sp>
      <p:sp>
        <p:nvSpPr>
          <p:cNvPr id="10" name="TextBox 9">
            <a:extLst>
              <a:ext uri="{FF2B5EF4-FFF2-40B4-BE49-F238E27FC236}">
                <a16:creationId xmlns:a16="http://schemas.microsoft.com/office/drawing/2014/main" id="{F72C8226-F471-4EBA-B00F-1E1B33535B78}"/>
              </a:ext>
            </a:extLst>
          </p:cNvPr>
          <p:cNvSpPr txBox="1"/>
          <p:nvPr/>
        </p:nvSpPr>
        <p:spPr>
          <a:xfrm>
            <a:off x="605160" y="4363852"/>
            <a:ext cx="2681056"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Contact Information</a:t>
            </a:r>
          </a:p>
        </p:txBody>
      </p:sp>
      <p:sp>
        <p:nvSpPr>
          <p:cNvPr id="11" name="TextBox 10">
            <a:extLst>
              <a:ext uri="{FF2B5EF4-FFF2-40B4-BE49-F238E27FC236}">
                <a16:creationId xmlns:a16="http://schemas.microsoft.com/office/drawing/2014/main" id="{DB035F54-6C6B-4AFC-BEE6-E509B078064C}"/>
              </a:ext>
            </a:extLst>
          </p:cNvPr>
          <p:cNvSpPr txBox="1"/>
          <p:nvPr/>
        </p:nvSpPr>
        <p:spPr>
          <a:xfrm>
            <a:off x="125507" y="1276598"/>
            <a:ext cx="3686238" cy="2585323"/>
          </a:xfrm>
          <a:prstGeom prst="rect">
            <a:avLst/>
          </a:prstGeom>
          <a:noFill/>
          <a:ln w="38100">
            <a:solidFill>
              <a:schemeClr val="tx1">
                <a:lumMod val="85000"/>
                <a:lumOff val="15000"/>
              </a:schemeClr>
            </a:solidFill>
            <a:prstDash val="lgDashDotDot"/>
          </a:ln>
        </p:spPr>
        <p:txBody>
          <a:bodyPr wrap="square" rtlCol="0">
            <a:spAutoFit/>
          </a:bodyPr>
          <a:lstStyle/>
          <a:p>
            <a:endParaRPr lang="en-GB" dirty="0"/>
          </a:p>
          <a:p>
            <a:endParaRPr lang="en-GB" dirty="0"/>
          </a:p>
          <a:p>
            <a:endParaRPr lang="en-US" sz="1400" dirty="0">
              <a:latin typeface="Comic Sans MS" panose="030F0702030302020204" pitchFamily="66" charset="0"/>
            </a:endParaRPr>
          </a:p>
          <a:p>
            <a:pPr algn="ctr"/>
            <a:r>
              <a:rPr lang="en-US" sz="1200" dirty="0">
                <a:latin typeface="Comic Sans MS" panose="030F0702030302020204" pitchFamily="66" charset="0"/>
              </a:rPr>
              <a:t>W</a:t>
            </a:r>
            <a:r>
              <a:rPr lang="en-GB" sz="1200" dirty="0" err="1">
                <a:latin typeface="Comic Sans MS" panose="030F0702030302020204" pitchFamily="66" charset="0"/>
              </a:rPr>
              <a:t>elcome</a:t>
            </a:r>
            <a:r>
              <a:rPr lang="en-GB" sz="1200" dirty="0">
                <a:latin typeface="Comic Sans MS" panose="030F0702030302020204" pitchFamily="66" charset="0"/>
              </a:rPr>
              <a:t> to Chestnut Class!</a:t>
            </a:r>
          </a:p>
          <a:p>
            <a:r>
              <a:rPr lang="en-GB" sz="1000" dirty="0">
                <a:latin typeface="Comic Sans MS" panose="030F0702030302020204" pitchFamily="66" charset="0"/>
              </a:rPr>
              <a:t>It is my sixteenth year of teaching and I have taught at </a:t>
            </a:r>
            <a:r>
              <a:rPr lang="en-GB" sz="1000" dirty="0" err="1">
                <a:latin typeface="Comic Sans MS" panose="030F0702030302020204" pitchFamily="66" charset="0"/>
              </a:rPr>
              <a:t>Peover</a:t>
            </a:r>
            <a:r>
              <a:rPr lang="en-GB" sz="1000" dirty="0">
                <a:latin typeface="Comic Sans MS" panose="030F0702030302020204" pitchFamily="66" charset="0"/>
              </a:rPr>
              <a:t> for over eight years.  I am the Maths and Science Lead.  I also really passionate about Computing; I love using technology to enrich children’s learning in the classroom.  Another of my responsibilities is the Key Stage Two Lead.  </a:t>
            </a:r>
          </a:p>
          <a:p>
            <a:r>
              <a:rPr lang="en-GB" sz="1000" dirty="0">
                <a:latin typeface="Comic Sans MS" panose="030F0702030302020204" pitchFamily="66" charset="0"/>
              </a:rPr>
              <a:t>I can’t wait to start a new school year in September.  Each year is like a new chapter of a book – exciting and one great big adventure!</a:t>
            </a:r>
          </a:p>
          <a:p>
            <a:pPr algn="ctr"/>
            <a:endParaRPr lang="en-GB" sz="1000" dirty="0">
              <a:latin typeface="Comic Sans MS" panose="030F0702030302020204" pitchFamily="66" charset="0"/>
            </a:endParaRPr>
          </a:p>
        </p:txBody>
      </p:sp>
      <p:sp>
        <p:nvSpPr>
          <p:cNvPr id="12" name="TextBox 11">
            <a:extLst>
              <a:ext uri="{FF2B5EF4-FFF2-40B4-BE49-F238E27FC236}">
                <a16:creationId xmlns:a16="http://schemas.microsoft.com/office/drawing/2014/main" id="{C9C437CD-44B4-44E2-80BD-DDC486E2F6DE}"/>
              </a:ext>
            </a:extLst>
          </p:cNvPr>
          <p:cNvSpPr txBox="1"/>
          <p:nvPr/>
        </p:nvSpPr>
        <p:spPr>
          <a:xfrm>
            <a:off x="692458" y="1406612"/>
            <a:ext cx="2681056" cy="523220"/>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sz="2800" dirty="0">
                <a:solidFill>
                  <a:schemeClr val="bg1"/>
                </a:solidFill>
                <a:latin typeface="Comic Sans MS" panose="030F0702030302020204" pitchFamily="66" charset="0"/>
              </a:rPr>
              <a:t>Welcome</a:t>
            </a:r>
          </a:p>
        </p:txBody>
      </p:sp>
      <p:sp>
        <p:nvSpPr>
          <p:cNvPr id="13" name="TextBox 12">
            <a:extLst>
              <a:ext uri="{FF2B5EF4-FFF2-40B4-BE49-F238E27FC236}">
                <a16:creationId xmlns:a16="http://schemas.microsoft.com/office/drawing/2014/main" id="{5EDC0170-A4F3-4AD6-9369-1B3F96A3C6DA}"/>
              </a:ext>
            </a:extLst>
          </p:cNvPr>
          <p:cNvSpPr txBox="1"/>
          <p:nvPr/>
        </p:nvSpPr>
        <p:spPr>
          <a:xfrm>
            <a:off x="8126026" y="230974"/>
            <a:ext cx="3867705" cy="3262432"/>
          </a:xfrm>
          <a:prstGeom prst="rect">
            <a:avLst/>
          </a:prstGeom>
          <a:noFill/>
          <a:ln w="38100">
            <a:solidFill>
              <a:schemeClr val="tx1">
                <a:lumMod val="85000"/>
                <a:lumOff val="15000"/>
              </a:schemeClr>
            </a:solidFill>
            <a:prstDash val="lgDashDotDot"/>
          </a:ln>
        </p:spPr>
        <p:txBody>
          <a:bodyPr wrap="square" lIns="91440" tIns="45720" rIns="91440" bIns="45720" rtlCol="0" anchor="t">
            <a:spAutoFit/>
          </a:bodyPr>
          <a:lstStyle/>
          <a:p>
            <a:endParaRPr lang="en-US" dirty="0"/>
          </a:p>
          <a:p>
            <a:endParaRPr lang="en-US" sz="1400" dirty="0">
              <a:latin typeface="Comic Sans MS" panose="030F0702030302020204" pitchFamily="66" charset="0"/>
            </a:endParaRPr>
          </a:p>
          <a:p>
            <a:endParaRPr lang="en-US" sz="1400" dirty="0">
              <a:latin typeface="Comic Sans MS" panose="030F0702030302020204" pitchFamily="66" charset="0"/>
            </a:endParaRPr>
          </a:p>
          <a:p>
            <a:r>
              <a:rPr lang="en-GB" sz="1000" dirty="0">
                <a:latin typeface="Comic Sans MS" panose="030F0702030302020204" pitchFamily="66" charset="0"/>
              </a:rPr>
              <a:t>I spend a lot of my spare time seeing my family and friends.  I have a daughter called Isabelle who is nearly two and she keeps me very busy!  We love visiting farm parks, playgrounds and ice cream farms.  </a:t>
            </a:r>
          </a:p>
          <a:p>
            <a:r>
              <a:rPr lang="en-GB" sz="1000" dirty="0">
                <a:latin typeface="Comic Sans MS" panose="030F0702030302020204" pitchFamily="66" charset="0"/>
              </a:rPr>
              <a:t>When I have a moment to myself, I love to read.  I particularly love reading before I go to sleep, snuggled up under my duvet.  Over the summer holiday, I managed to read three books and I’m hoping to continue reading lots once we are back at school.</a:t>
            </a:r>
          </a:p>
          <a:p>
            <a:r>
              <a:rPr lang="en-GB" sz="1000" dirty="0">
                <a:latin typeface="Comic Sans MS" panose="030F0702030302020204" pitchFamily="66" charset="0"/>
              </a:rPr>
              <a:t>Another of my interests is visiting National Trust sites.  I love history; I find it really interesting to discover how people lived in the past.  One of my favourite places to visit is Tatton Park.  It’s actually where my husband proposed to me!</a:t>
            </a:r>
          </a:p>
          <a:p>
            <a:endParaRPr lang="en-GB" sz="1000" dirty="0">
              <a:latin typeface="Comic Sans MS" panose="030F0702030302020204" pitchFamily="66" charset="0"/>
            </a:endParaRPr>
          </a:p>
          <a:p>
            <a:endParaRPr lang="en-GB" sz="1000" dirty="0">
              <a:latin typeface="Comic Sans MS" panose="030F0702030302020204" pitchFamily="66" charset="0"/>
            </a:endParaRPr>
          </a:p>
          <a:p>
            <a:endParaRPr lang="en-GB" sz="1000" dirty="0">
              <a:latin typeface="Comic Sans MS" panose="030F0702030302020204" pitchFamily="66" charset="0"/>
            </a:endParaRPr>
          </a:p>
        </p:txBody>
      </p:sp>
      <p:sp>
        <p:nvSpPr>
          <p:cNvPr id="14" name="TextBox 13">
            <a:extLst>
              <a:ext uri="{FF2B5EF4-FFF2-40B4-BE49-F238E27FC236}">
                <a16:creationId xmlns:a16="http://schemas.microsoft.com/office/drawing/2014/main" id="{1AE7001D-8798-4690-8EE9-69AF83E31591}"/>
              </a:ext>
            </a:extLst>
          </p:cNvPr>
          <p:cNvSpPr txBox="1"/>
          <p:nvPr/>
        </p:nvSpPr>
        <p:spPr>
          <a:xfrm>
            <a:off x="8534398" y="446557"/>
            <a:ext cx="2974019"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Hobbies and Interests…</a:t>
            </a:r>
          </a:p>
        </p:txBody>
      </p:sp>
      <p:sp>
        <p:nvSpPr>
          <p:cNvPr id="15" name="TextBox 14">
            <a:extLst>
              <a:ext uri="{FF2B5EF4-FFF2-40B4-BE49-F238E27FC236}">
                <a16:creationId xmlns:a16="http://schemas.microsoft.com/office/drawing/2014/main" id="{588378EE-3FA8-43CE-9CF3-F75BA3360533}"/>
              </a:ext>
            </a:extLst>
          </p:cNvPr>
          <p:cNvSpPr txBox="1"/>
          <p:nvPr/>
        </p:nvSpPr>
        <p:spPr>
          <a:xfrm>
            <a:off x="8175325" y="3698946"/>
            <a:ext cx="3818406" cy="2831544"/>
          </a:xfrm>
          <a:prstGeom prst="rect">
            <a:avLst/>
          </a:prstGeom>
          <a:noFill/>
          <a:ln w="38100">
            <a:solidFill>
              <a:schemeClr val="tx1">
                <a:lumMod val="85000"/>
                <a:lumOff val="15000"/>
              </a:schemeClr>
            </a:solidFill>
            <a:prstDash val="lgDashDotDot"/>
          </a:ln>
        </p:spPr>
        <p:txBody>
          <a:bodyPr wrap="square" rtlCol="0">
            <a:spAutoFit/>
          </a:bodyPr>
          <a:lstStyle/>
          <a:p>
            <a:endParaRPr lang="en-US" dirty="0"/>
          </a:p>
          <a:p>
            <a:endParaRPr lang="en-US" sz="1400" dirty="0">
              <a:latin typeface="Comic Sans MS" panose="030F0702030302020204" pitchFamily="66" charset="0"/>
            </a:endParaRPr>
          </a:p>
          <a:p>
            <a:endParaRPr lang="en-US" sz="1400" dirty="0">
              <a:latin typeface="Comic Sans MS" panose="030F0702030302020204" pitchFamily="66" charset="0"/>
            </a:endParaRPr>
          </a:p>
          <a:p>
            <a:r>
              <a:rPr lang="en-GB" sz="1000" dirty="0">
                <a:latin typeface="Comic Sans MS" panose="030F0702030302020204" pitchFamily="66" charset="0"/>
              </a:rPr>
              <a:t>My favourite children’s book is Wonder by R J Palacio.  I absolutely love how it encourages people to be kind because I feel that is the best thing anyone can be!  When I read it for the first time, I sobbed my way through many of the chapters!  IT IS A MUST READ! </a:t>
            </a:r>
            <a:r>
              <a:rPr lang="en-GB" sz="1000" dirty="0">
                <a:latin typeface="Comic Sans MS" panose="030F0702030302020204" pitchFamily="66" charset="0"/>
                <a:sym typeface="Wingdings" panose="05000000000000000000" pitchFamily="2" charset="2"/>
              </a:rPr>
              <a:t></a:t>
            </a:r>
          </a:p>
          <a:p>
            <a:endParaRPr lang="en-GB" sz="1000" dirty="0">
              <a:latin typeface="Comic Sans MS" panose="030F0702030302020204" pitchFamily="66" charset="0"/>
              <a:sym typeface="Wingdings" panose="05000000000000000000" pitchFamily="2" charset="2"/>
            </a:endParaRPr>
          </a:p>
          <a:p>
            <a:endParaRPr lang="en-GB" sz="1000" dirty="0">
              <a:latin typeface="Comic Sans MS" panose="030F0702030302020204" pitchFamily="66" charset="0"/>
              <a:sym typeface="Wingdings" panose="05000000000000000000" pitchFamily="2" charset="2"/>
            </a:endParaRPr>
          </a:p>
          <a:p>
            <a:endParaRPr lang="en-GB" sz="1000" dirty="0">
              <a:latin typeface="Comic Sans MS" panose="030F0702030302020204" pitchFamily="66" charset="0"/>
              <a:sym typeface="Wingdings" panose="05000000000000000000" pitchFamily="2" charset="2"/>
            </a:endParaRPr>
          </a:p>
          <a:p>
            <a:endParaRPr lang="en-GB" sz="1000" dirty="0">
              <a:latin typeface="Comic Sans MS" panose="030F0702030302020204" pitchFamily="66" charset="0"/>
            </a:endParaRPr>
          </a:p>
          <a:p>
            <a:endParaRPr lang="en-GB" sz="1400" dirty="0">
              <a:latin typeface="Comic Sans MS" panose="030F0702030302020204" pitchFamily="66" charset="0"/>
            </a:endParaRPr>
          </a:p>
          <a:p>
            <a:endParaRPr lang="en-GB" sz="1400" dirty="0">
              <a:latin typeface="Comic Sans MS" panose="030F0702030302020204" pitchFamily="66" charset="0"/>
            </a:endParaRPr>
          </a:p>
          <a:p>
            <a:endParaRPr lang="en-GB" sz="1400" dirty="0">
              <a:latin typeface="Comic Sans MS" panose="030F0702030302020204" pitchFamily="66" charset="0"/>
            </a:endParaRPr>
          </a:p>
        </p:txBody>
      </p:sp>
      <p:sp>
        <p:nvSpPr>
          <p:cNvPr id="16" name="TextBox 15">
            <a:extLst>
              <a:ext uri="{FF2B5EF4-FFF2-40B4-BE49-F238E27FC236}">
                <a16:creationId xmlns:a16="http://schemas.microsoft.com/office/drawing/2014/main" id="{75B3B849-941A-4FA6-9B59-ECC37AEAE6B7}"/>
              </a:ext>
            </a:extLst>
          </p:cNvPr>
          <p:cNvSpPr txBox="1"/>
          <p:nvPr/>
        </p:nvSpPr>
        <p:spPr>
          <a:xfrm>
            <a:off x="8534398" y="3724526"/>
            <a:ext cx="3191437" cy="646331"/>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My Favourite </a:t>
            </a:r>
          </a:p>
          <a:p>
            <a:pPr algn="ctr"/>
            <a:r>
              <a:rPr lang="en-GB" dirty="0">
                <a:solidFill>
                  <a:schemeClr val="bg1"/>
                </a:solidFill>
                <a:latin typeface="Comic Sans MS" panose="030F0702030302020204" pitchFamily="66" charset="0"/>
              </a:rPr>
              <a:t>children’s book and why…</a:t>
            </a:r>
          </a:p>
        </p:txBody>
      </p:sp>
      <p:sp>
        <p:nvSpPr>
          <p:cNvPr id="3" name="TextBox 2">
            <a:extLst>
              <a:ext uri="{FF2B5EF4-FFF2-40B4-BE49-F238E27FC236}">
                <a16:creationId xmlns:a16="http://schemas.microsoft.com/office/drawing/2014/main" id="{F3D5BA9E-A374-412F-95C3-5E09E04AA2F3}"/>
              </a:ext>
            </a:extLst>
          </p:cNvPr>
          <p:cNvSpPr txBox="1"/>
          <p:nvPr/>
        </p:nvSpPr>
        <p:spPr>
          <a:xfrm>
            <a:off x="4392706" y="4188356"/>
            <a:ext cx="3065929" cy="646331"/>
          </a:xfrm>
          <a:prstGeom prst="rect">
            <a:avLst/>
          </a:prstGeom>
          <a:noFill/>
        </p:spPr>
        <p:txBody>
          <a:bodyPr wrap="square" rtlCol="0">
            <a:spAutoFit/>
          </a:bodyPr>
          <a:lstStyle/>
          <a:p>
            <a:pPr algn="ctr"/>
            <a:r>
              <a:rPr lang="en-US" dirty="0"/>
              <a:t>INSERT PHOTO</a:t>
            </a:r>
          </a:p>
          <a:p>
            <a:pPr algn="ctr"/>
            <a:endParaRPr lang="en-GB" dirty="0"/>
          </a:p>
        </p:txBody>
      </p:sp>
      <p:pic>
        <p:nvPicPr>
          <p:cNvPr id="17" name="Picture 3" descr="A person sitting at a table with wine glasses&#10;&#10;Description automatically generated">
            <a:extLst>
              <a:ext uri="{FF2B5EF4-FFF2-40B4-BE49-F238E27FC236}">
                <a16:creationId xmlns:a16="http://schemas.microsoft.com/office/drawing/2014/main" id="{F9D629D0-CF44-4D50-BA2D-3D7631C896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22955"/>
          <a:stretch>
            <a:fillRect/>
          </a:stretch>
        </p:blipFill>
        <p:spPr bwMode="auto">
          <a:xfrm>
            <a:off x="4858643" y="4188356"/>
            <a:ext cx="2131160" cy="2187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E92EFDFD-52A8-45C2-AE0B-D6FD1D670861}"/>
              </a:ext>
            </a:extLst>
          </p:cNvPr>
          <p:cNvPicPr>
            <a:picLocks noChangeAspect="1"/>
          </p:cNvPicPr>
          <p:nvPr/>
        </p:nvPicPr>
        <p:blipFill>
          <a:blip r:embed="rId6"/>
          <a:stretch>
            <a:fillRect/>
          </a:stretch>
        </p:blipFill>
        <p:spPr>
          <a:xfrm>
            <a:off x="10758435" y="5191661"/>
            <a:ext cx="886718" cy="1360913"/>
          </a:xfrm>
          <a:prstGeom prst="rect">
            <a:avLst/>
          </a:prstGeom>
        </p:spPr>
      </p:pic>
    </p:spTree>
    <p:extLst>
      <p:ext uri="{BB962C8B-B14F-4D97-AF65-F5344CB8AC3E}">
        <p14:creationId xmlns:p14="http://schemas.microsoft.com/office/powerpoint/2010/main" val="409276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Guirlande papier Bleu | Guirlande, Guirlande papier">
            <a:extLst>
              <a:ext uri="{FF2B5EF4-FFF2-40B4-BE49-F238E27FC236}">
                <a16:creationId xmlns:a16="http://schemas.microsoft.com/office/drawing/2014/main" id="{28A553FF-B63D-421D-9A0C-4F29E81A9C3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96" t="30485" r="11591" b="46706"/>
          <a:stretch/>
        </p:blipFill>
        <p:spPr bwMode="auto">
          <a:xfrm>
            <a:off x="3845859" y="1996368"/>
            <a:ext cx="4247346" cy="90819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over Superior Endowed Primary School">
            <a:extLst>
              <a:ext uri="{FF2B5EF4-FFF2-40B4-BE49-F238E27FC236}">
                <a16:creationId xmlns:a16="http://schemas.microsoft.com/office/drawing/2014/main" id="{1F68B166-8AA9-4E88-9ED2-1E2D25A813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7980" y="1123048"/>
            <a:ext cx="1376039" cy="120300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E8B17A-CD31-4472-918F-A348355D67C0}"/>
              </a:ext>
            </a:extLst>
          </p:cNvPr>
          <p:cNvSpPr txBox="1"/>
          <p:nvPr/>
        </p:nvSpPr>
        <p:spPr>
          <a:xfrm>
            <a:off x="3618998" y="3046744"/>
            <a:ext cx="4737049" cy="3677930"/>
          </a:xfrm>
          <a:prstGeom prst="rect">
            <a:avLst/>
          </a:prstGeom>
          <a:noFill/>
          <a:ln w="38100">
            <a:solidFill>
              <a:schemeClr val="tx2">
                <a:lumMod val="7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At Peover Superior, we are committed to</a:t>
            </a:r>
          </a:p>
          <a:p>
            <a:pPr algn="ctr"/>
            <a:r>
              <a:rPr lang="en-US" sz="1000" dirty="0">
                <a:latin typeface="Comic Sans MS" panose="030F0702030302020204" pitchFamily="66" charset="0"/>
              </a:rPr>
              <a:t>ensuring every child receives an excellent education, and</a:t>
            </a:r>
          </a:p>
          <a:p>
            <a:pPr algn="ctr"/>
            <a:r>
              <a:rPr lang="en-US" sz="1000" dirty="0">
                <a:latin typeface="Comic Sans MS" panose="030F0702030302020204" pitchFamily="66" charset="0"/>
              </a:rPr>
              <a:t>consistent attendance is fundamental to achieving this. Regular attendance directly supports academic progress, fosters crucial social and emotional development, and cultivates positive learning habits. By working together – pupils, parents, and staff – to achieve our attendance target of 96%, we create a stable and supportive learning environment that promotes uninterrupted learning, strengthens relationships, and enhances each child's sense of belonging within our school community.</a:t>
            </a: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F</a:t>
            </a:r>
            <a:r>
              <a:rPr lang="en-US" sz="1100" dirty="0">
                <a:latin typeface="Comic Sans MS" panose="030F0702030302020204" pitchFamily="66" charset="0"/>
              </a:rPr>
              <a:t>rom September, our gates will open each morning at 8;45am and will close at 8:55am to ensure that ALL children are in their classrooms and at their desks to start learning at 9am – Every minute counts!</a:t>
            </a:r>
            <a:endParaRPr lang="en-GB" sz="1100" dirty="0">
              <a:latin typeface="Comic Sans MS" panose="030F0702030302020204" pitchFamily="66" charset="0"/>
            </a:endParaRPr>
          </a:p>
        </p:txBody>
      </p:sp>
      <p:sp>
        <p:nvSpPr>
          <p:cNvPr id="7" name="TextBox 6">
            <a:extLst>
              <a:ext uri="{FF2B5EF4-FFF2-40B4-BE49-F238E27FC236}">
                <a16:creationId xmlns:a16="http://schemas.microsoft.com/office/drawing/2014/main" id="{FDAC45B3-47BA-488F-A931-11B63EA01718}"/>
              </a:ext>
            </a:extLst>
          </p:cNvPr>
          <p:cNvSpPr txBox="1"/>
          <p:nvPr/>
        </p:nvSpPr>
        <p:spPr>
          <a:xfrm>
            <a:off x="232299" y="4569983"/>
            <a:ext cx="3219114" cy="2092881"/>
          </a:xfrm>
          <a:prstGeom prst="rect">
            <a:avLst/>
          </a:prstGeom>
          <a:noFill/>
          <a:ln w="38100">
            <a:solidFill>
              <a:schemeClr val="tx1">
                <a:lumMod val="85000"/>
                <a:lumOff val="1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PE days for our class will be on </a:t>
            </a:r>
            <a:r>
              <a:rPr lang="en-US" sz="1000" b="1" dirty="0">
                <a:latin typeface="Comic Sans MS" panose="030F0702030302020204" pitchFamily="66" charset="0"/>
              </a:rPr>
              <a:t>Tuesdays and Fridays.  </a:t>
            </a:r>
            <a:r>
              <a:rPr lang="en-US" sz="1000" dirty="0">
                <a:latin typeface="Comic Sans MS" panose="030F0702030302020204" pitchFamily="66" charset="0"/>
              </a:rPr>
              <a:t>Children are required to come to school wearing their full Peover PE kit in school </a:t>
            </a:r>
            <a:r>
              <a:rPr lang="en-US" sz="1000" dirty="0" err="1">
                <a:latin typeface="Comic Sans MS" panose="030F0702030302020204" pitchFamily="66" charset="0"/>
              </a:rPr>
              <a:t>colours</a:t>
            </a:r>
            <a:r>
              <a:rPr lang="en-US" sz="1000" dirty="0">
                <a:latin typeface="Comic Sans MS" panose="030F0702030302020204" pitchFamily="66" charset="0"/>
              </a:rPr>
              <a:t> </a:t>
            </a:r>
            <a:r>
              <a:rPr lang="en-US" sz="1000" b="1" dirty="0">
                <a:latin typeface="Comic Sans MS" panose="030F0702030302020204" pitchFamily="66" charset="0"/>
              </a:rPr>
              <a:t>only</a:t>
            </a:r>
            <a:r>
              <a:rPr lang="en-US" sz="1000" dirty="0">
                <a:latin typeface="Comic Sans MS" panose="030F0702030302020204" pitchFamily="66" charset="0"/>
              </a:rPr>
              <a:t>—this means no branded sports logos or non-uniform items. Wearing the correct kit ensures children are safe, comfortable, and ready to take part in all PE activities while continuing to represent our school with pride.</a:t>
            </a:r>
          </a:p>
        </p:txBody>
      </p:sp>
      <p:sp>
        <p:nvSpPr>
          <p:cNvPr id="10" name="TextBox 9">
            <a:extLst>
              <a:ext uri="{FF2B5EF4-FFF2-40B4-BE49-F238E27FC236}">
                <a16:creationId xmlns:a16="http://schemas.microsoft.com/office/drawing/2014/main" id="{F72C8226-F471-4EBA-B00F-1E1B33535B78}"/>
              </a:ext>
            </a:extLst>
          </p:cNvPr>
          <p:cNvSpPr txBox="1"/>
          <p:nvPr/>
        </p:nvSpPr>
        <p:spPr>
          <a:xfrm>
            <a:off x="605160" y="4842946"/>
            <a:ext cx="2514558"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PE Days</a:t>
            </a:r>
          </a:p>
        </p:txBody>
      </p:sp>
      <p:sp>
        <p:nvSpPr>
          <p:cNvPr id="11" name="TextBox 10">
            <a:extLst>
              <a:ext uri="{FF2B5EF4-FFF2-40B4-BE49-F238E27FC236}">
                <a16:creationId xmlns:a16="http://schemas.microsoft.com/office/drawing/2014/main" id="{DB035F54-6C6B-4AFC-BEE6-E509B078064C}"/>
              </a:ext>
            </a:extLst>
          </p:cNvPr>
          <p:cNvSpPr txBox="1"/>
          <p:nvPr/>
        </p:nvSpPr>
        <p:spPr>
          <a:xfrm>
            <a:off x="232299" y="1276598"/>
            <a:ext cx="3219113" cy="3016210"/>
          </a:xfrm>
          <a:prstGeom prst="rect">
            <a:avLst/>
          </a:prstGeom>
          <a:noFill/>
          <a:ln w="38100">
            <a:solidFill>
              <a:schemeClr val="tx1">
                <a:lumMod val="85000"/>
                <a:lumOff val="1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As a school, we have high expectations for behaviour and expect all of our children to show kindness, respect, and responsibility in all they do. To support this, we will be introducing </a:t>
            </a:r>
            <a:r>
              <a:rPr lang="en-US" sz="1000" i="1" dirty="0">
                <a:latin typeface="Comic Sans MS" panose="030F0702030302020204" pitchFamily="66" charset="0"/>
              </a:rPr>
              <a:t>Class Dojo</a:t>
            </a:r>
            <a:r>
              <a:rPr lang="en-US" sz="1000" dirty="0">
                <a:latin typeface="Comic Sans MS" panose="030F0702030302020204" pitchFamily="66" charset="0"/>
              </a:rPr>
              <a:t> in September—a positive behaviour system that allows children to earn points for good choices and helps us celebrate their efforts. Class Dojo also provides a way for school and home to stay connected and share progress.</a:t>
            </a:r>
          </a:p>
          <a:p>
            <a:pPr algn="ctr"/>
            <a:endParaRPr lang="en-US" sz="1000" dirty="0">
              <a:latin typeface="Comic Sans MS" panose="030F0702030302020204" pitchFamily="66" charset="0"/>
            </a:endParaRPr>
          </a:p>
        </p:txBody>
      </p:sp>
      <p:sp>
        <p:nvSpPr>
          <p:cNvPr id="12" name="TextBox 11">
            <a:extLst>
              <a:ext uri="{FF2B5EF4-FFF2-40B4-BE49-F238E27FC236}">
                <a16:creationId xmlns:a16="http://schemas.microsoft.com/office/drawing/2014/main" id="{C9C437CD-44B4-44E2-80BD-DDC486E2F6DE}"/>
              </a:ext>
            </a:extLst>
          </p:cNvPr>
          <p:cNvSpPr txBox="1"/>
          <p:nvPr/>
        </p:nvSpPr>
        <p:spPr>
          <a:xfrm>
            <a:off x="605160" y="1406611"/>
            <a:ext cx="2681056"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Behaviour</a:t>
            </a:r>
          </a:p>
        </p:txBody>
      </p:sp>
      <p:sp>
        <p:nvSpPr>
          <p:cNvPr id="13" name="TextBox 12">
            <a:extLst>
              <a:ext uri="{FF2B5EF4-FFF2-40B4-BE49-F238E27FC236}">
                <a16:creationId xmlns:a16="http://schemas.microsoft.com/office/drawing/2014/main" id="{5EDC0170-A4F3-4AD6-9369-1B3F96A3C6DA}"/>
              </a:ext>
            </a:extLst>
          </p:cNvPr>
          <p:cNvSpPr txBox="1"/>
          <p:nvPr/>
        </p:nvSpPr>
        <p:spPr>
          <a:xfrm>
            <a:off x="8522702" y="958248"/>
            <a:ext cx="3607293" cy="2369880"/>
          </a:xfrm>
          <a:prstGeom prst="rect">
            <a:avLst/>
          </a:prstGeom>
          <a:noFill/>
          <a:ln w="38100">
            <a:solidFill>
              <a:schemeClr val="tx1">
                <a:lumMod val="85000"/>
                <a:lumOff val="15000"/>
              </a:schemeClr>
            </a:solidFill>
            <a:prstDash val="lgDashDotDot"/>
          </a:ln>
        </p:spPr>
        <p:txBody>
          <a:bodyPr wrap="square" lIns="91440" tIns="45720" rIns="91440" bIns="45720" rtlCol="0" anchor="t">
            <a:spAutoFit/>
          </a:bodyPr>
          <a:lstStyle/>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pPr algn="ctr"/>
            <a:r>
              <a:rPr lang="en-US" sz="1000" dirty="0">
                <a:latin typeface="Comic Sans MS" panose="030F0702030302020204" pitchFamily="66" charset="0"/>
              </a:rPr>
              <a:t>From September, homework will be sent out each week via email by the class teacher. It will follow a consistent layout across the school to help children and families know what to expect and to support a clear routine at home. This method will enable families to access homework easily, stay informed about weekly tasks, and support children’s learning more effectively. Homework will reinforce key skills taught in class and provide opportunities for children practice and consolidate their learning</a:t>
            </a:r>
            <a:r>
              <a:rPr lang="en-US" dirty="0"/>
              <a:t>.</a:t>
            </a:r>
            <a:endParaRPr lang="en-GB" sz="1400" dirty="0">
              <a:latin typeface="Comic Sans MS" panose="030F0702030302020204" pitchFamily="66" charset="0"/>
            </a:endParaRPr>
          </a:p>
        </p:txBody>
      </p:sp>
      <p:sp>
        <p:nvSpPr>
          <p:cNvPr id="14" name="TextBox 13">
            <a:extLst>
              <a:ext uri="{FF2B5EF4-FFF2-40B4-BE49-F238E27FC236}">
                <a16:creationId xmlns:a16="http://schemas.microsoft.com/office/drawing/2014/main" id="{1AE7001D-8798-4690-8EE9-69AF83E31591}"/>
              </a:ext>
            </a:extLst>
          </p:cNvPr>
          <p:cNvSpPr txBox="1"/>
          <p:nvPr/>
        </p:nvSpPr>
        <p:spPr>
          <a:xfrm>
            <a:off x="9036663" y="1091932"/>
            <a:ext cx="2579370"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Homework</a:t>
            </a:r>
          </a:p>
        </p:txBody>
      </p:sp>
      <p:sp>
        <p:nvSpPr>
          <p:cNvPr id="15" name="TextBox 14">
            <a:extLst>
              <a:ext uri="{FF2B5EF4-FFF2-40B4-BE49-F238E27FC236}">
                <a16:creationId xmlns:a16="http://schemas.microsoft.com/office/drawing/2014/main" id="{588378EE-3FA8-43CE-9CF3-F75BA3360533}"/>
              </a:ext>
            </a:extLst>
          </p:cNvPr>
          <p:cNvSpPr txBox="1"/>
          <p:nvPr/>
        </p:nvSpPr>
        <p:spPr>
          <a:xfrm>
            <a:off x="8483555" y="3627229"/>
            <a:ext cx="3607293" cy="3170099"/>
          </a:xfrm>
          <a:prstGeom prst="rect">
            <a:avLst/>
          </a:prstGeom>
          <a:noFill/>
          <a:ln w="38100">
            <a:solidFill>
              <a:schemeClr val="tx1">
                <a:lumMod val="85000"/>
                <a:lumOff val="15000"/>
              </a:schemeClr>
            </a:solidFill>
            <a:prstDash val="lgDashDotDot"/>
          </a:ln>
        </p:spPr>
        <p:txBody>
          <a:bodyPr wrap="square" rtlCol="0">
            <a:spAutoFit/>
          </a:bodyPr>
          <a:lstStyle/>
          <a:p>
            <a:endParaRPr lang="en-US" sz="1000" b="1" dirty="0">
              <a:latin typeface="Comic Sans MS" panose="030F0702030302020204" pitchFamily="66" charset="0"/>
            </a:endParaRPr>
          </a:p>
          <a:p>
            <a:endParaRPr lang="en-US" sz="1000" b="1" dirty="0">
              <a:latin typeface="Comic Sans MS" panose="030F0702030302020204" pitchFamily="66" charset="0"/>
            </a:endParaRPr>
          </a:p>
          <a:p>
            <a:endParaRPr lang="en-US" sz="1000" b="1" dirty="0">
              <a:latin typeface="Comic Sans MS" panose="030F0702030302020204" pitchFamily="66" charset="0"/>
            </a:endParaRPr>
          </a:p>
          <a:p>
            <a:endParaRPr lang="en-US" sz="1000" b="1" dirty="0">
              <a:latin typeface="Comic Sans MS" panose="030F0702030302020204" pitchFamily="66" charset="0"/>
            </a:endParaRPr>
          </a:p>
          <a:p>
            <a:pPr algn="ctr"/>
            <a:r>
              <a:rPr lang="en-US" sz="1000" b="1" dirty="0">
                <a:latin typeface="Comic Sans MS" panose="030F0702030302020204" pitchFamily="66" charset="0"/>
              </a:rPr>
              <a:t>Healthy Habits at School</a:t>
            </a:r>
            <a:br>
              <a:rPr lang="en-US" sz="1000" dirty="0">
                <a:latin typeface="Comic Sans MS" panose="030F0702030302020204" pitchFamily="66" charset="0"/>
              </a:rPr>
            </a:br>
            <a:r>
              <a:rPr lang="en-US" sz="1000" dirty="0">
                <a:latin typeface="Comic Sans MS" panose="030F0702030302020204" pitchFamily="66" charset="0"/>
              </a:rPr>
              <a:t>It’s important that all children bring a </a:t>
            </a:r>
            <a:r>
              <a:rPr lang="en-US" sz="1000" i="1" dirty="0">
                <a:latin typeface="Comic Sans MS" panose="030F0702030302020204" pitchFamily="66" charset="0"/>
              </a:rPr>
              <a:t>named water bottle</a:t>
            </a:r>
            <a:r>
              <a:rPr lang="en-US" sz="1000" dirty="0">
                <a:latin typeface="Comic Sans MS" panose="030F0702030302020204" pitchFamily="66" charset="0"/>
              </a:rPr>
              <a:t> to school each day to help them stay hydrated and focused throughout their learning. Please also ensure that breaktime snacks and lunchboxes contain healthy options, such as fruit, vegetables, wholegrain items, and low-sugar choices. Supporting your child in making healthy food and drink choices helps them feel their best and do their best every day at school.</a:t>
            </a: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GB" sz="1000" dirty="0">
              <a:latin typeface="Comic Sans MS" panose="030F0702030302020204" pitchFamily="66" charset="0"/>
            </a:endParaRPr>
          </a:p>
        </p:txBody>
      </p:sp>
      <p:sp>
        <p:nvSpPr>
          <p:cNvPr id="16" name="TextBox 15">
            <a:extLst>
              <a:ext uri="{FF2B5EF4-FFF2-40B4-BE49-F238E27FC236}">
                <a16:creationId xmlns:a16="http://schemas.microsoft.com/office/drawing/2014/main" id="{75B3B849-941A-4FA6-9B59-ECC37AEAE6B7}"/>
              </a:ext>
            </a:extLst>
          </p:cNvPr>
          <p:cNvSpPr txBox="1"/>
          <p:nvPr/>
        </p:nvSpPr>
        <p:spPr>
          <a:xfrm>
            <a:off x="8651141" y="3769588"/>
            <a:ext cx="3272120"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Water bottles and Snacks</a:t>
            </a:r>
          </a:p>
        </p:txBody>
      </p:sp>
      <p:pic>
        <p:nvPicPr>
          <p:cNvPr id="3" name="Picture 2">
            <a:extLst>
              <a:ext uri="{FF2B5EF4-FFF2-40B4-BE49-F238E27FC236}">
                <a16:creationId xmlns:a16="http://schemas.microsoft.com/office/drawing/2014/main" id="{CA144404-D424-4A1A-BB40-45AAB5CF5BED}"/>
              </a:ext>
            </a:extLst>
          </p:cNvPr>
          <p:cNvPicPr>
            <a:picLocks noChangeAspect="1"/>
          </p:cNvPicPr>
          <p:nvPr/>
        </p:nvPicPr>
        <p:blipFill>
          <a:blip r:embed="rId4"/>
          <a:stretch>
            <a:fillRect/>
          </a:stretch>
        </p:blipFill>
        <p:spPr>
          <a:xfrm>
            <a:off x="3624121" y="60765"/>
            <a:ext cx="4726802" cy="1062283"/>
          </a:xfrm>
          <a:prstGeom prst="rect">
            <a:avLst/>
          </a:prstGeom>
        </p:spPr>
      </p:pic>
      <p:pic>
        <p:nvPicPr>
          <p:cNvPr id="9" name="Picture 8">
            <a:extLst>
              <a:ext uri="{FF2B5EF4-FFF2-40B4-BE49-F238E27FC236}">
                <a16:creationId xmlns:a16="http://schemas.microsoft.com/office/drawing/2014/main" id="{1A03C74B-D254-46B4-8FFD-F5B67D85B0BF}"/>
              </a:ext>
            </a:extLst>
          </p:cNvPr>
          <p:cNvPicPr>
            <a:picLocks noChangeAspect="1"/>
          </p:cNvPicPr>
          <p:nvPr/>
        </p:nvPicPr>
        <p:blipFill>
          <a:blip r:embed="rId5"/>
          <a:stretch>
            <a:fillRect/>
          </a:stretch>
        </p:blipFill>
        <p:spPr>
          <a:xfrm>
            <a:off x="1426903" y="1867547"/>
            <a:ext cx="921440" cy="813649"/>
          </a:xfrm>
          <a:prstGeom prst="rect">
            <a:avLst/>
          </a:prstGeom>
        </p:spPr>
      </p:pic>
      <p:pic>
        <p:nvPicPr>
          <p:cNvPr id="17" name="Picture 16">
            <a:extLst>
              <a:ext uri="{FF2B5EF4-FFF2-40B4-BE49-F238E27FC236}">
                <a16:creationId xmlns:a16="http://schemas.microsoft.com/office/drawing/2014/main" id="{11C20F05-3CF4-4069-892C-6C75F0E888B0}"/>
              </a:ext>
            </a:extLst>
          </p:cNvPr>
          <p:cNvPicPr>
            <a:picLocks noChangeAspect="1"/>
          </p:cNvPicPr>
          <p:nvPr/>
        </p:nvPicPr>
        <p:blipFill>
          <a:blip r:embed="rId6"/>
          <a:stretch>
            <a:fillRect/>
          </a:stretch>
        </p:blipFill>
        <p:spPr>
          <a:xfrm>
            <a:off x="9788800" y="5674659"/>
            <a:ext cx="1075095" cy="1050015"/>
          </a:xfrm>
          <a:prstGeom prst="rect">
            <a:avLst/>
          </a:prstGeom>
        </p:spPr>
      </p:pic>
      <p:pic>
        <p:nvPicPr>
          <p:cNvPr id="19" name="Picture 18">
            <a:extLst>
              <a:ext uri="{FF2B5EF4-FFF2-40B4-BE49-F238E27FC236}">
                <a16:creationId xmlns:a16="http://schemas.microsoft.com/office/drawing/2014/main" id="{24F1C307-C553-433F-9B7F-CA22CEACFF4C}"/>
              </a:ext>
            </a:extLst>
          </p:cNvPr>
          <p:cNvPicPr>
            <a:picLocks noChangeAspect="1"/>
          </p:cNvPicPr>
          <p:nvPr/>
        </p:nvPicPr>
        <p:blipFill>
          <a:blip r:embed="rId7"/>
          <a:stretch>
            <a:fillRect/>
          </a:stretch>
        </p:blipFill>
        <p:spPr>
          <a:xfrm>
            <a:off x="5128203" y="3171635"/>
            <a:ext cx="1586361" cy="1453410"/>
          </a:xfrm>
          <a:prstGeom prst="rect">
            <a:avLst/>
          </a:prstGeom>
        </p:spPr>
      </p:pic>
    </p:spTree>
    <p:extLst>
      <p:ext uri="{BB962C8B-B14F-4D97-AF65-F5344CB8AC3E}">
        <p14:creationId xmlns:p14="http://schemas.microsoft.com/office/powerpoint/2010/main" val="22549547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c584fe78-0ddd-44c6-a705-fcca8128e41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C813F968F4853428C337EACB9082E8C" ma:contentTypeVersion="18" ma:contentTypeDescription="Create a new document." ma:contentTypeScope="" ma:versionID="506a70e124d7835c1e7daf959475429b">
  <xsd:schema xmlns:xsd="http://www.w3.org/2001/XMLSchema" xmlns:xs="http://www.w3.org/2001/XMLSchema" xmlns:p="http://schemas.microsoft.com/office/2006/metadata/properties" xmlns:ns3="c584fe78-0ddd-44c6-a705-fcca8128e418" xmlns:ns4="41413d3f-106c-4029-bb3e-82aa59091f9d" targetNamespace="http://schemas.microsoft.com/office/2006/metadata/properties" ma:root="true" ma:fieldsID="e026dd06582a4a640a0d2b7676853859" ns3:_="" ns4:_="">
    <xsd:import namespace="c584fe78-0ddd-44c6-a705-fcca8128e418"/>
    <xsd:import namespace="41413d3f-106c-4029-bb3e-82aa59091f9d"/>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OCR" minOccurs="0"/>
                <xsd:element ref="ns3:MediaServiceAutoKeyPoints" minOccurs="0"/>
                <xsd:element ref="ns3:MediaServiceKeyPoints" minOccurs="0"/>
                <xsd:element ref="ns3:MediaLengthInSeconds" minOccurs="0"/>
                <xsd:element ref="ns3:MediaServiceLocatio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84fe78-0ddd-44c6-a705-fcca8128e418"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description="" ma:indexed="true"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1413d3f-106c-4029-bb3e-82aa59091f9d"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7A648A9-A380-4143-AC99-B037A62047C4}">
  <ds:schemaRefs>
    <ds:schemaRef ds:uri="http://schemas.microsoft.com/sharepoint/v3/contenttype/forms"/>
  </ds:schemaRefs>
</ds:datastoreItem>
</file>

<file path=customXml/itemProps2.xml><?xml version="1.0" encoding="utf-8"?>
<ds:datastoreItem xmlns:ds="http://schemas.openxmlformats.org/officeDocument/2006/customXml" ds:itemID="{F461848D-D296-43AC-94C1-CF03351754E4}">
  <ds:schemaRefs>
    <ds:schemaRef ds:uri="http://purl.org/dc/terms/"/>
    <ds:schemaRef ds:uri="http://schemas.microsoft.com/office/2006/documentManagement/types"/>
    <ds:schemaRef ds:uri="c584fe78-0ddd-44c6-a705-fcca8128e418"/>
    <ds:schemaRef ds:uri="http://schemas.microsoft.com/office/infopath/2007/PartnerControls"/>
    <ds:schemaRef ds:uri="41413d3f-106c-4029-bb3e-82aa59091f9d"/>
    <ds:schemaRef ds:uri="http://purl.org/dc/elements/1.1/"/>
    <ds:schemaRef ds:uri="http://purl.org/dc/dcmitype/"/>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533065B2-417B-4211-971F-1AADECA520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584fe78-0ddd-44c6-a705-fcca8128e418"/>
    <ds:schemaRef ds:uri="41413d3f-106c-4029-bb3e-82aa59091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137</TotalTime>
  <Words>893</Words>
  <Application>Microsoft Office PowerPoint</Application>
  <PresentationFormat>Widescreen</PresentationFormat>
  <Paragraphs>96</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Comic Sans MS</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sch8753159@peoversuperior.local</dc:creator>
  <cp:lastModifiedBy>Philippa Blackham</cp:lastModifiedBy>
  <cp:revision>21</cp:revision>
  <dcterms:created xsi:type="dcterms:W3CDTF">2023-05-20T16:17:44Z</dcterms:created>
  <dcterms:modified xsi:type="dcterms:W3CDTF">2025-08-29T20:04:44Z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0x0101004C813F968F4853428C337EACB9082E8C</vt:lpwstr>
  </property>
</Properties>
</file>